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mp" ContentType="image/p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4"/>
  </p:sldMasterIdLst>
  <p:sldIdLst>
    <p:sldId id="257" r:id="rId5"/>
    <p:sldId id="258" r:id="rId6"/>
    <p:sldId id="259" r:id="rId7"/>
    <p:sldId id="261" r:id="rId8"/>
    <p:sldId id="262" r:id="rId9"/>
    <p:sldId id="263" r:id="rId10"/>
    <p:sldId id="264" r:id="rId11"/>
    <p:sldId id="265" r:id="rId12"/>
    <p:sldId id="267" r:id="rId13"/>
    <p:sldId id="269" r:id="rId14"/>
    <p:sldId id="271" r:id="rId15"/>
    <p:sldId id="274" r:id="rId16"/>
    <p:sldId id="279" r:id="rId17"/>
    <p:sldId id="284" r:id="rId18"/>
    <p:sldId id="283" r:id="rId19"/>
    <p:sldId id="281" r:id="rId20"/>
    <p:sldId id="285" r:id="rId21"/>
    <p:sldId id="286" r:id="rId22"/>
    <p:sldId id="287" r:id="rId23"/>
    <p:sldId id="288" r:id="rId24"/>
    <p:sldId id="289" r:id="rId25"/>
    <p:sldId id="291" r:id="rId26"/>
    <p:sldId id="290" r:id="rId27"/>
    <p:sldId id="292" r:id="rId28"/>
    <p:sldId id="293" r:id="rId29"/>
    <p:sldId id="282" r:id="rId30"/>
    <p:sldId id="294" r:id="rId31"/>
    <p:sldId id="298" r:id="rId32"/>
    <p:sldId id="297" r:id="rId33"/>
    <p:sldId id="268" r:id="rId34"/>
    <p:sldId id="296" r:id="rId35"/>
    <p:sldId id="295" r:id="rId36"/>
    <p:sldId id="272"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8" autoAdjust="0"/>
    <p:restoredTop sz="94660"/>
  </p:normalViewPr>
  <p:slideViewPr>
    <p:cSldViewPr snapToGrid="0">
      <p:cViewPr varScale="1">
        <p:scale>
          <a:sx n="70" d="100"/>
          <a:sy n="70" d="100"/>
        </p:scale>
        <p:origin x="71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[Attrition.xlsx]Demographic!PivotTable1</c:name>
    <c:fmtId val="4"/>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Demographic!$B$3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tx1"/>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Demographic!$A$4:$A$9</c:f>
              <c:strCache>
                <c:ptCount val="5"/>
                <c:pt idx="0">
                  <c:v>26-30yrs</c:v>
                </c:pt>
                <c:pt idx="1">
                  <c:v>31-35yrs</c:v>
                </c:pt>
                <c:pt idx="2">
                  <c:v>36-40yrs</c:v>
                </c:pt>
                <c:pt idx="3">
                  <c:v>41-45yrs</c:v>
                </c:pt>
                <c:pt idx="4">
                  <c:v>46-50yrs</c:v>
                </c:pt>
              </c:strCache>
            </c:strRef>
          </c:cat>
          <c:val>
            <c:numRef>
              <c:f>Demographic!$B$4:$B$9</c:f>
              <c:numCache>
                <c:formatCode>0</c:formatCode>
                <c:ptCount val="5"/>
                <c:pt idx="0">
                  <c:v>228</c:v>
                </c:pt>
                <c:pt idx="1">
                  <c:v>292</c:v>
                </c:pt>
                <c:pt idx="2">
                  <c:v>180</c:v>
                </c:pt>
                <c:pt idx="3">
                  <c:v>78</c:v>
                </c:pt>
                <c:pt idx="4">
                  <c:v>2</c:v>
                </c:pt>
              </c:numCache>
            </c:numRef>
          </c:val>
          <c:extLst>
            <c:ext xmlns:c16="http://schemas.microsoft.com/office/drawing/2014/chart" uri="{C3380CC4-5D6E-409C-BE32-E72D297353CC}">
              <c16:uniqueId val="{00000000-E845-4D39-BE69-C916A4ECB865}"/>
            </c:ext>
          </c:extLst>
        </c:ser>
        <c:dLbls>
          <c:dLblPos val="outEnd"/>
          <c:showLegendKey val="0"/>
          <c:showVal val="1"/>
          <c:showCatName val="0"/>
          <c:showSerName val="0"/>
          <c:showPercent val="0"/>
          <c:showBubbleSize val="0"/>
        </c:dLbls>
        <c:gapWidth val="103"/>
        <c:overlap val="-27"/>
        <c:axId val="1315848688"/>
        <c:axId val="1315830448"/>
      </c:barChart>
      <c:catAx>
        <c:axId val="13158486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NG"/>
          </a:p>
        </c:txPr>
        <c:crossAx val="1315830448"/>
        <c:crosses val="autoZero"/>
        <c:auto val="1"/>
        <c:lblAlgn val="ctr"/>
        <c:lblOffset val="100"/>
        <c:noMultiLvlLbl val="0"/>
      </c:catAx>
      <c:valAx>
        <c:axId val="1315830448"/>
        <c:scaling>
          <c:orientation val="minMax"/>
        </c:scaling>
        <c:delete val="1"/>
        <c:axPos val="l"/>
        <c:numFmt formatCode="0" sourceLinked="1"/>
        <c:majorTickMark val="none"/>
        <c:minorTickMark val="none"/>
        <c:tickLblPos val="nextTo"/>
        <c:crossAx val="13158486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[Attrition.xlsx]Demographic!PivotTable15</c:name>
    <c:fmtId val="11"/>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Demographic!$B$76:$B$77</c:f>
              <c:strCache>
                <c:ptCount val="1"/>
                <c:pt idx="0">
                  <c:v>Female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Demographic!$A$78:$A$84</c:f>
              <c:strCache>
                <c:ptCount val="6"/>
                <c:pt idx="0">
                  <c:v>EN</c:v>
                </c:pt>
                <c:pt idx="1">
                  <c:v>FN</c:v>
                </c:pt>
                <c:pt idx="2">
                  <c:v>HR</c:v>
                </c:pt>
                <c:pt idx="3">
                  <c:v>IT</c:v>
                </c:pt>
                <c:pt idx="4">
                  <c:v>MK</c:v>
                </c:pt>
                <c:pt idx="5">
                  <c:v>SL</c:v>
                </c:pt>
              </c:strCache>
            </c:strRef>
          </c:cat>
          <c:val>
            <c:numRef>
              <c:f>Demographic!$B$78:$B$84</c:f>
              <c:numCache>
                <c:formatCode>General</c:formatCode>
                <c:ptCount val="6"/>
                <c:pt idx="0">
                  <c:v>16</c:v>
                </c:pt>
                <c:pt idx="1">
                  <c:v>84</c:v>
                </c:pt>
                <c:pt idx="2">
                  <c:v>61</c:v>
                </c:pt>
                <c:pt idx="3">
                  <c:v>75</c:v>
                </c:pt>
                <c:pt idx="4">
                  <c:v>41</c:v>
                </c:pt>
                <c:pt idx="5">
                  <c:v>48</c:v>
                </c:pt>
              </c:numCache>
            </c:numRef>
          </c:val>
          <c:extLst>
            <c:ext xmlns:c16="http://schemas.microsoft.com/office/drawing/2014/chart" uri="{C3380CC4-5D6E-409C-BE32-E72D297353CC}">
              <c16:uniqueId val="{00000000-5E67-4E30-A057-1955ACF73CAB}"/>
            </c:ext>
          </c:extLst>
        </c:ser>
        <c:ser>
          <c:idx val="1"/>
          <c:order val="1"/>
          <c:tx>
            <c:strRef>
              <c:f>Demographic!$C$76:$C$77</c:f>
              <c:strCache>
                <c:ptCount val="1"/>
                <c:pt idx="0">
                  <c:v>Male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Demographic!$A$78:$A$84</c:f>
              <c:strCache>
                <c:ptCount val="6"/>
                <c:pt idx="0">
                  <c:v>EN</c:v>
                </c:pt>
                <c:pt idx="1">
                  <c:v>FN</c:v>
                </c:pt>
                <c:pt idx="2">
                  <c:v>HR</c:v>
                </c:pt>
                <c:pt idx="3">
                  <c:v>IT</c:v>
                </c:pt>
                <c:pt idx="4">
                  <c:v>MK</c:v>
                </c:pt>
                <c:pt idx="5">
                  <c:v>SL</c:v>
                </c:pt>
              </c:strCache>
            </c:strRef>
          </c:cat>
          <c:val>
            <c:numRef>
              <c:f>Demographic!$C$78:$C$84</c:f>
              <c:numCache>
                <c:formatCode>General</c:formatCode>
                <c:ptCount val="6"/>
                <c:pt idx="0">
                  <c:v>89</c:v>
                </c:pt>
                <c:pt idx="1">
                  <c:v>35</c:v>
                </c:pt>
                <c:pt idx="2">
                  <c:v>71</c:v>
                </c:pt>
                <c:pt idx="3">
                  <c:v>67</c:v>
                </c:pt>
                <c:pt idx="4">
                  <c:v>84</c:v>
                </c:pt>
                <c:pt idx="5">
                  <c:v>109</c:v>
                </c:pt>
              </c:numCache>
            </c:numRef>
          </c:val>
          <c:extLst>
            <c:ext xmlns:c16="http://schemas.microsoft.com/office/drawing/2014/chart" uri="{C3380CC4-5D6E-409C-BE32-E72D297353CC}">
              <c16:uniqueId val="{00000001-5E67-4E30-A057-1955ACF73CAB}"/>
            </c:ext>
          </c:extLst>
        </c:ser>
        <c:dLbls>
          <c:dLblPos val="outEnd"/>
          <c:showLegendKey val="0"/>
          <c:showVal val="1"/>
          <c:showCatName val="0"/>
          <c:showSerName val="0"/>
          <c:showPercent val="0"/>
          <c:showBubbleSize val="0"/>
        </c:dLbls>
        <c:gapWidth val="150"/>
        <c:overlap val="-27"/>
        <c:axId val="905141023"/>
        <c:axId val="905132383"/>
      </c:barChart>
      <c:catAx>
        <c:axId val="9051410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NG"/>
          </a:p>
        </c:txPr>
        <c:crossAx val="905132383"/>
        <c:crosses val="autoZero"/>
        <c:auto val="1"/>
        <c:lblAlgn val="ctr"/>
        <c:lblOffset val="100"/>
        <c:noMultiLvlLbl val="0"/>
      </c:catAx>
      <c:valAx>
        <c:axId val="905132383"/>
        <c:scaling>
          <c:orientation val="minMax"/>
        </c:scaling>
        <c:delete val="1"/>
        <c:axPos val="l"/>
        <c:numFmt formatCode="General" sourceLinked="1"/>
        <c:majorTickMark val="none"/>
        <c:minorTickMark val="none"/>
        <c:tickLblPos val="nextTo"/>
        <c:crossAx val="9051410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N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[Attrition.xlsx]Performance and Satisfaction!PivotTable27</c:name>
    <c:fmtId val="13"/>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'Performance and Satisfaction'!$B$79</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rgbClr val="002060"/>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'Performance and Satisfaction'!$A$80:$A$86</c:f>
              <c:strCache>
                <c:ptCount val="6"/>
                <c:pt idx="0">
                  <c:v>EN</c:v>
                </c:pt>
                <c:pt idx="1">
                  <c:v>FN</c:v>
                </c:pt>
                <c:pt idx="2">
                  <c:v>MK</c:v>
                </c:pt>
                <c:pt idx="3">
                  <c:v>SL</c:v>
                </c:pt>
                <c:pt idx="4">
                  <c:v>IT</c:v>
                </c:pt>
                <c:pt idx="5">
                  <c:v>HR</c:v>
                </c:pt>
              </c:strCache>
            </c:strRef>
          </c:cat>
          <c:val>
            <c:numRef>
              <c:f>'Performance and Satisfaction'!$B$80:$B$86</c:f>
              <c:numCache>
                <c:formatCode>0.0</c:formatCode>
                <c:ptCount val="6"/>
                <c:pt idx="0">
                  <c:v>3.8761904761904802</c:v>
                </c:pt>
                <c:pt idx="1">
                  <c:v>3.8680672268907559</c:v>
                </c:pt>
                <c:pt idx="2">
                  <c:v>3.8248000000000006</c:v>
                </c:pt>
                <c:pt idx="3">
                  <c:v>3.7477707006369427</c:v>
                </c:pt>
                <c:pt idx="4">
                  <c:v>3.7450704225352087</c:v>
                </c:pt>
                <c:pt idx="5">
                  <c:v>3.6696969696969659</c:v>
                </c:pt>
              </c:numCache>
            </c:numRef>
          </c:val>
          <c:extLst>
            <c:ext xmlns:c16="http://schemas.microsoft.com/office/drawing/2014/chart" uri="{C3380CC4-5D6E-409C-BE32-E72D297353CC}">
              <c16:uniqueId val="{00000000-14EB-4187-9AD2-6BA0C213E5FD}"/>
            </c:ext>
          </c:extLst>
        </c:ser>
        <c:dLbls>
          <c:dLblPos val="outEnd"/>
          <c:showLegendKey val="0"/>
          <c:showVal val="1"/>
          <c:showCatName val="0"/>
          <c:showSerName val="0"/>
          <c:showPercent val="0"/>
          <c:showBubbleSize val="0"/>
        </c:dLbls>
        <c:gapWidth val="150"/>
        <c:overlap val="-27"/>
        <c:axId val="552756367"/>
        <c:axId val="552777967"/>
      </c:barChart>
      <c:catAx>
        <c:axId val="5527563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rgbClr val="002060"/>
                </a:solidFill>
                <a:latin typeface="+mn-lt"/>
                <a:ea typeface="+mn-ea"/>
                <a:cs typeface="+mn-cs"/>
              </a:defRPr>
            </a:pPr>
            <a:endParaRPr lang="en-NG"/>
          </a:p>
        </c:txPr>
        <c:crossAx val="552777967"/>
        <c:crosses val="autoZero"/>
        <c:auto val="1"/>
        <c:lblAlgn val="ctr"/>
        <c:lblOffset val="100"/>
        <c:noMultiLvlLbl val="0"/>
      </c:catAx>
      <c:valAx>
        <c:axId val="552777967"/>
        <c:scaling>
          <c:orientation val="minMax"/>
        </c:scaling>
        <c:delete val="1"/>
        <c:axPos val="l"/>
        <c:numFmt formatCode="0.0" sourceLinked="1"/>
        <c:majorTickMark val="none"/>
        <c:minorTickMark val="none"/>
        <c:tickLblPos val="nextTo"/>
        <c:crossAx val="55275636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[Attrition.xlsx]Attrition Analysis!PivotTable40</c:name>
    <c:fmtId val="18"/>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'Attrition Analysis'!$B$119:$B$120</c:f>
              <c:strCache>
                <c:ptCount val="1"/>
                <c:pt idx="0">
                  <c:v>No</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rgbClr val="002060"/>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'Attrition Analysis'!$A$121:$A$126</c:f>
              <c:strCache>
                <c:ptCount val="5"/>
                <c:pt idx="0">
                  <c:v>Above Average</c:v>
                </c:pt>
                <c:pt idx="1">
                  <c:v>Average</c:v>
                </c:pt>
                <c:pt idx="2">
                  <c:v>Below Average</c:v>
                </c:pt>
                <c:pt idx="3">
                  <c:v>Good</c:v>
                </c:pt>
                <c:pt idx="4">
                  <c:v>Poor</c:v>
                </c:pt>
              </c:strCache>
            </c:strRef>
          </c:cat>
          <c:val>
            <c:numRef>
              <c:f>'Attrition Analysis'!$B$121:$B$126</c:f>
              <c:numCache>
                <c:formatCode>0%</c:formatCode>
                <c:ptCount val="5"/>
                <c:pt idx="0">
                  <c:v>0.87341772151898733</c:v>
                </c:pt>
                <c:pt idx="1">
                  <c:v>0.71544715447154472</c:v>
                </c:pt>
                <c:pt idx="2">
                  <c:v>0.67613636363636365</c:v>
                </c:pt>
                <c:pt idx="3">
                  <c:v>0.83076923076923082</c:v>
                </c:pt>
                <c:pt idx="4">
                  <c:v>0.43703703703703706</c:v>
                </c:pt>
              </c:numCache>
            </c:numRef>
          </c:val>
          <c:extLst>
            <c:ext xmlns:c16="http://schemas.microsoft.com/office/drawing/2014/chart" uri="{C3380CC4-5D6E-409C-BE32-E72D297353CC}">
              <c16:uniqueId val="{00000000-E6FE-4ACE-979A-193E9C48ED6D}"/>
            </c:ext>
          </c:extLst>
        </c:ser>
        <c:ser>
          <c:idx val="1"/>
          <c:order val="1"/>
          <c:tx>
            <c:strRef>
              <c:f>'Attrition Analysis'!$C$119:$C$120</c:f>
              <c:strCache>
                <c:ptCount val="1"/>
                <c:pt idx="0">
                  <c:v>Yes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rgbClr val="002060"/>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'Attrition Analysis'!$A$121:$A$126</c:f>
              <c:strCache>
                <c:ptCount val="5"/>
                <c:pt idx="0">
                  <c:v>Above Average</c:v>
                </c:pt>
                <c:pt idx="1">
                  <c:v>Average</c:v>
                </c:pt>
                <c:pt idx="2">
                  <c:v>Below Average</c:v>
                </c:pt>
                <c:pt idx="3">
                  <c:v>Good</c:v>
                </c:pt>
                <c:pt idx="4">
                  <c:v>Poor</c:v>
                </c:pt>
              </c:strCache>
            </c:strRef>
          </c:cat>
          <c:val>
            <c:numRef>
              <c:f>'Attrition Analysis'!$C$121:$C$126</c:f>
              <c:numCache>
                <c:formatCode>0%</c:formatCode>
                <c:ptCount val="5"/>
                <c:pt idx="0">
                  <c:v>0.12658227848101267</c:v>
                </c:pt>
                <c:pt idx="1">
                  <c:v>0.28455284552845528</c:v>
                </c:pt>
                <c:pt idx="2">
                  <c:v>0.32386363636363635</c:v>
                </c:pt>
                <c:pt idx="3">
                  <c:v>0.16923076923076924</c:v>
                </c:pt>
                <c:pt idx="4">
                  <c:v>0.562962962962963</c:v>
                </c:pt>
              </c:numCache>
            </c:numRef>
          </c:val>
          <c:extLst>
            <c:ext xmlns:c16="http://schemas.microsoft.com/office/drawing/2014/chart" uri="{C3380CC4-5D6E-409C-BE32-E72D297353CC}">
              <c16:uniqueId val="{00000001-E6FE-4ACE-979A-193E9C48ED6D}"/>
            </c:ext>
          </c:extLst>
        </c:ser>
        <c:dLbls>
          <c:dLblPos val="outEnd"/>
          <c:showLegendKey val="0"/>
          <c:showVal val="1"/>
          <c:showCatName val="0"/>
          <c:showSerName val="0"/>
          <c:showPercent val="0"/>
          <c:showBubbleSize val="0"/>
        </c:dLbls>
        <c:gapWidth val="150"/>
        <c:overlap val="-27"/>
        <c:axId val="1307640720"/>
        <c:axId val="1307663760"/>
      </c:barChart>
      <c:catAx>
        <c:axId val="130764072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rgbClr val="002060"/>
                </a:solidFill>
                <a:latin typeface="+mn-lt"/>
                <a:ea typeface="+mn-ea"/>
                <a:cs typeface="+mn-cs"/>
              </a:defRPr>
            </a:pPr>
            <a:endParaRPr lang="en-NG"/>
          </a:p>
        </c:txPr>
        <c:crossAx val="1307663760"/>
        <c:crosses val="autoZero"/>
        <c:auto val="1"/>
        <c:lblAlgn val="ctr"/>
        <c:lblOffset val="100"/>
        <c:noMultiLvlLbl val="0"/>
      </c:catAx>
      <c:valAx>
        <c:axId val="1307663760"/>
        <c:scaling>
          <c:orientation val="minMax"/>
        </c:scaling>
        <c:delete val="1"/>
        <c:axPos val="l"/>
        <c:numFmt formatCode="0%" sourceLinked="1"/>
        <c:majorTickMark val="none"/>
        <c:minorTickMark val="none"/>
        <c:tickLblPos val="nextTo"/>
        <c:crossAx val="13076407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00" b="1" i="0" u="none" strike="noStrike" kern="1200" baseline="0">
              <a:solidFill>
                <a:srgbClr val="002060"/>
              </a:solidFill>
              <a:latin typeface="+mn-lt"/>
              <a:ea typeface="+mn-ea"/>
              <a:cs typeface="+mn-cs"/>
            </a:defRPr>
          </a:pPr>
          <a:endParaRPr lang="en-N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[Attrition.xlsx]Attrition Analysis!PivotTable44</c:name>
    <c:fmtId val="12"/>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'Attrition Analysis'!$B$161:$B$162</c:f>
              <c:strCache>
                <c:ptCount val="1"/>
                <c:pt idx="0">
                  <c:v>No</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rgbClr val="002060"/>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'Attrition Analysis'!$A$163:$A$167</c:f>
              <c:strCache>
                <c:ptCount val="4"/>
                <c:pt idx="0">
                  <c:v>High</c:v>
                </c:pt>
                <c:pt idx="1">
                  <c:v>Low</c:v>
                </c:pt>
                <c:pt idx="2">
                  <c:v>Very High</c:v>
                </c:pt>
                <c:pt idx="3">
                  <c:v>Very low</c:v>
                </c:pt>
              </c:strCache>
            </c:strRef>
          </c:cat>
          <c:val>
            <c:numRef>
              <c:f>'Attrition Analysis'!$B$163:$B$167</c:f>
              <c:numCache>
                <c:formatCode>0%</c:formatCode>
                <c:ptCount val="4"/>
                <c:pt idx="0">
                  <c:v>0.72347266881028938</c:v>
                </c:pt>
                <c:pt idx="1">
                  <c:v>0.74486803519061584</c:v>
                </c:pt>
                <c:pt idx="2">
                  <c:v>0.45588235294117646</c:v>
                </c:pt>
                <c:pt idx="3">
                  <c:v>0.6</c:v>
                </c:pt>
              </c:numCache>
            </c:numRef>
          </c:val>
          <c:extLst>
            <c:ext xmlns:c16="http://schemas.microsoft.com/office/drawing/2014/chart" uri="{C3380CC4-5D6E-409C-BE32-E72D297353CC}">
              <c16:uniqueId val="{00000000-9DDA-4268-A0E1-AA751540EE5B}"/>
            </c:ext>
          </c:extLst>
        </c:ser>
        <c:ser>
          <c:idx val="1"/>
          <c:order val="1"/>
          <c:tx>
            <c:strRef>
              <c:f>'Attrition Analysis'!$C$161:$C$162</c:f>
              <c:strCache>
                <c:ptCount val="1"/>
                <c:pt idx="0">
                  <c:v>Yes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'Attrition Analysis'!$A$163:$A$167</c:f>
              <c:strCache>
                <c:ptCount val="4"/>
                <c:pt idx="0">
                  <c:v>High</c:v>
                </c:pt>
                <c:pt idx="1">
                  <c:v>Low</c:v>
                </c:pt>
                <c:pt idx="2">
                  <c:v>Very High</c:v>
                </c:pt>
                <c:pt idx="3">
                  <c:v>Very low</c:v>
                </c:pt>
              </c:strCache>
            </c:strRef>
          </c:cat>
          <c:val>
            <c:numRef>
              <c:f>'Attrition Analysis'!$C$163:$C$167</c:f>
              <c:numCache>
                <c:formatCode>0%</c:formatCode>
                <c:ptCount val="4"/>
                <c:pt idx="0">
                  <c:v>0.27652733118971062</c:v>
                </c:pt>
                <c:pt idx="1">
                  <c:v>0.25513196480938416</c:v>
                </c:pt>
                <c:pt idx="2">
                  <c:v>0.54411764705882348</c:v>
                </c:pt>
                <c:pt idx="3">
                  <c:v>0.4</c:v>
                </c:pt>
              </c:numCache>
            </c:numRef>
          </c:val>
          <c:extLst>
            <c:ext xmlns:c16="http://schemas.microsoft.com/office/drawing/2014/chart" uri="{C3380CC4-5D6E-409C-BE32-E72D297353CC}">
              <c16:uniqueId val="{00000001-9DDA-4268-A0E1-AA751540EE5B}"/>
            </c:ext>
          </c:extLst>
        </c:ser>
        <c:dLbls>
          <c:dLblPos val="outEnd"/>
          <c:showLegendKey val="0"/>
          <c:showVal val="1"/>
          <c:showCatName val="0"/>
          <c:showSerName val="0"/>
          <c:showPercent val="0"/>
          <c:showBubbleSize val="0"/>
        </c:dLbls>
        <c:gapWidth val="150"/>
        <c:overlap val="-27"/>
        <c:axId val="210394223"/>
        <c:axId val="210399503"/>
      </c:barChart>
      <c:catAx>
        <c:axId val="210394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rgbClr val="002060"/>
                </a:solidFill>
                <a:latin typeface="+mn-lt"/>
                <a:ea typeface="+mn-ea"/>
                <a:cs typeface="+mn-cs"/>
              </a:defRPr>
            </a:pPr>
            <a:endParaRPr lang="en-NG"/>
          </a:p>
        </c:txPr>
        <c:crossAx val="210399503"/>
        <c:crosses val="autoZero"/>
        <c:auto val="1"/>
        <c:lblAlgn val="ctr"/>
        <c:lblOffset val="100"/>
        <c:noMultiLvlLbl val="0"/>
      </c:catAx>
      <c:valAx>
        <c:axId val="210399503"/>
        <c:scaling>
          <c:orientation val="minMax"/>
        </c:scaling>
        <c:delete val="1"/>
        <c:axPos val="l"/>
        <c:numFmt formatCode="0%" sourceLinked="1"/>
        <c:majorTickMark val="none"/>
        <c:minorTickMark val="none"/>
        <c:tickLblPos val="nextTo"/>
        <c:crossAx val="2103942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1" i="0" u="none" strike="noStrike" kern="1200" baseline="0">
              <a:solidFill>
                <a:srgbClr val="002060"/>
              </a:solidFill>
              <a:latin typeface="+mn-lt"/>
              <a:ea typeface="+mn-ea"/>
              <a:cs typeface="+mn-cs"/>
            </a:defRPr>
          </a:pPr>
          <a:endParaRPr lang="en-N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[Attrition.xlsx]Demographic!PivotTable10</c:name>
    <c:fmtId val="7"/>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Demographic!$B$33</c:f>
              <c:strCache>
                <c:ptCount val="1"/>
                <c:pt idx="0">
                  <c:v>Total</c:v>
                </c:pt>
              </c:strCache>
            </c:strRef>
          </c:tx>
          <c:spPr>
            <a:solidFill>
              <a:schemeClr val="accent1">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Demographic!$A$34:$A$40</c:f>
              <c:strCache>
                <c:ptCount val="6"/>
                <c:pt idx="0">
                  <c:v>EN</c:v>
                </c:pt>
                <c:pt idx="1">
                  <c:v>FN</c:v>
                </c:pt>
                <c:pt idx="2">
                  <c:v>HR</c:v>
                </c:pt>
                <c:pt idx="3">
                  <c:v>IT</c:v>
                </c:pt>
                <c:pt idx="4">
                  <c:v>MK</c:v>
                </c:pt>
                <c:pt idx="5">
                  <c:v>SL</c:v>
                </c:pt>
              </c:strCache>
            </c:strRef>
          </c:cat>
          <c:val>
            <c:numRef>
              <c:f>Demographic!$B$34:$B$40</c:f>
              <c:numCache>
                <c:formatCode>0</c:formatCode>
                <c:ptCount val="6"/>
                <c:pt idx="0">
                  <c:v>105</c:v>
                </c:pt>
                <c:pt idx="1">
                  <c:v>119</c:v>
                </c:pt>
                <c:pt idx="2">
                  <c:v>132</c:v>
                </c:pt>
                <c:pt idx="3">
                  <c:v>142</c:v>
                </c:pt>
                <c:pt idx="4">
                  <c:v>125</c:v>
                </c:pt>
                <c:pt idx="5">
                  <c:v>157</c:v>
                </c:pt>
              </c:numCache>
            </c:numRef>
          </c:val>
          <c:extLst>
            <c:ext xmlns:c16="http://schemas.microsoft.com/office/drawing/2014/chart" uri="{C3380CC4-5D6E-409C-BE32-E72D297353CC}">
              <c16:uniqueId val="{00000000-BA42-48A6-A6F5-E3C812C2C996}"/>
            </c:ext>
          </c:extLst>
        </c:ser>
        <c:dLbls>
          <c:dLblPos val="outEnd"/>
          <c:showLegendKey val="0"/>
          <c:showVal val="1"/>
          <c:showCatName val="0"/>
          <c:showSerName val="0"/>
          <c:showPercent val="0"/>
          <c:showBubbleSize val="0"/>
        </c:dLbls>
        <c:gapWidth val="123"/>
        <c:overlap val="-27"/>
        <c:axId val="1315840528"/>
        <c:axId val="1315849168"/>
      </c:barChart>
      <c:catAx>
        <c:axId val="1315840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NG"/>
          </a:p>
        </c:txPr>
        <c:crossAx val="1315849168"/>
        <c:crosses val="autoZero"/>
        <c:auto val="1"/>
        <c:lblAlgn val="ctr"/>
        <c:lblOffset val="100"/>
        <c:noMultiLvlLbl val="0"/>
      </c:catAx>
      <c:valAx>
        <c:axId val="1315849168"/>
        <c:scaling>
          <c:orientation val="minMax"/>
        </c:scaling>
        <c:delete val="1"/>
        <c:axPos val="l"/>
        <c:numFmt formatCode="0" sourceLinked="1"/>
        <c:majorTickMark val="none"/>
        <c:minorTickMark val="none"/>
        <c:tickLblPos val="nextTo"/>
        <c:crossAx val="13158405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[Attrition.xlsx]Demographic!PivotTable13</c:name>
    <c:fmtId val="8"/>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dLbl>
          <c:idx val="0"/>
          <c:layout>
            <c:manualLayout>
              <c:x val="-2.6357939632545933E-2"/>
              <c:y val="-9.5377661125692625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dLbl>
          <c:idx val="0"/>
          <c:layout>
            <c:manualLayout>
              <c:x val="4.8284120734908139E-3"/>
              <c:y val="-8.4700349956255052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4"/>
        <c:spPr>
          <a:solidFill>
            <a:schemeClr val="accent1"/>
          </a:solidFill>
          <a:ln w="19050">
            <a:solidFill>
              <a:schemeClr val="lt1"/>
            </a:solidFill>
          </a:ln>
          <a:effectLst/>
        </c:spPr>
        <c:dLbl>
          <c:idx val="0"/>
          <c:layout>
            <c:manualLayout>
              <c:x val="4.8284120734908139E-3"/>
              <c:y val="-8.4700349956255052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5"/>
        <c:spPr>
          <a:solidFill>
            <a:schemeClr val="accent1"/>
          </a:solidFill>
          <a:ln w="19050">
            <a:solidFill>
              <a:schemeClr val="lt1"/>
            </a:solidFill>
          </a:ln>
          <a:effectLst/>
        </c:spPr>
        <c:dLbl>
          <c:idx val="0"/>
          <c:layout>
            <c:manualLayout>
              <c:x val="-2.6357939632545933E-2"/>
              <c:y val="-9.5377661125692625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6"/>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7"/>
        <c:spPr>
          <a:solidFill>
            <a:schemeClr val="accent1"/>
          </a:solidFill>
          <a:ln w="19050">
            <a:solidFill>
              <a:schemeClr val="lt1"/>
            </a:solidFill>
          </a:ln>
          <a:effectLst/>
        </c:spPr>
        <c:dLbl>
          <c:idx val="0"/>
          <c:layout>
            <c:manualLayout>
              <c:x val="4.8284120734908139E-3"/>
              <c:y val="-8.4700349956255052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8"/>
        <c:spPr>
          <a:solidFill>
            <a:schemeClr val="accent1"/>
          </a:solidFill>
          <a:ln w="19050">
            <a:solidFill>
              <a:schemeClr val="lt1"/>
            </a:solidFill>
          </a:ln>
          <a:effectLst/>
        </c:spPr>
        <c:dLbl>
          <c:idx val="0"/>
          <c:layout>
            <c:manualLayout>
              <c:x val="-2.6357939632545933E-2"/>
              <c:y val="-9.5377661125692625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s>
    <c:plotArea>
      <c:layout/>
      <c:pieChart>
        <c:varyColors val="1"/>
        <c:ser>
          <c:idx val="0"/>
          <c:order val="0"/>
          <c:tx>
            <c:strRef>
              <c:f>Demographic!$B$63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58E-42F4-A854-49B46F9A3DF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58E-42F4-A854-49B46F9A3DF6}"/>
              </c:ext>
            </c:extLst>
          </c:dPt>
          <c:dLbls>
            <c:dLbl>
              <c:idx val="0"/>
              <c:layout>
                <c:manualLayout>
                  <c:x val="4.8284120734908139E-3"/>
                  <c:y val="-8.4700349956255052E-3"/>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358E-42F4-A854-49B46F9A3DF6}"/>
                </c:ext>
              </c:extLst>
            </c:dLbl>
            <c:dLbl>
              <c:idx val="1"/>
              <c:layout>
                <c:manualLayout>
                  <c:x val="-2.6357939632545933E-2"/>
                  <c:y val="-9.5377661125692625E-3"/>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358E-42F4-A854-49B46F9A3DF6}"/>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rgbClr val="002060"/>
                    </a:solidFill>
                    <a:latin typeface="+mn-lt"/>
                    <a:ea typeface="+mn-ea"/>
                    <a:cs typeface="+mn-cs"/>
                  </a:defRPr>
                </a:pPr>
                <a:endParaRPr lang="en-NG"/>
              </a:p>
            </c:txPr>
            <c:dLblPos val="bestFit"/>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Demographic!$A$64:$A$66</c:f>
              <c:strCache>
                <c:ptCount val="2"/>
                <c:pt idx="0">
                  <c:v>Female</c:v>
                </c:pt>
                <c:pt idx="1">
                  <c:v>Male</c:v>
                </c:pt>
              </c:strCache>
            </c:strRef>
          </c:cat>
          <c:val>
            <c:numRef>
              <c:f>Demographic!$B$64:$B$66</c:f>
              <c:numCache>
                <c:formatCode>0</c:formatCode>
                <c:ptCount val="2"/>
                <c:pt idx="0">
                  <c:v>325</c:v>
                </c:pt>
                <c:pt idx="1">
                  <c:v>455</c:v>
                </c:pt>
              </c:numCache>
            </c:numRef>
          </c:val>
          <c:extLst>
            <c:ext xmlns:c16="http://schemas.microsoft.com/office/drawing/2014/chart" uri="{C3380CC4-5D6E-409C-BE32-E72D297353CC}">
              <c16:uniqueId val="{00000004-358E-42F4-A854-49B46F9A3DF6}"/>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N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[Attrition.xlsx]Performance and Satisfaction!PivotTable40</c:name>
    <c:fmtId val="5"/>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'Performance and Satisfaction'!$B$3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rgbClr val="002060"/>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'Performance and Satisfaction'!$A$4:$A$9</c:f>
              <c:strCache>
                <c:ptCount val="5"/>
                <c:pt idx="0">
                  <c:v>Poor</c:v>
                </c:pt>
                <c:pt idx="1">
                  <c:v>Good</c:v>
                </c:pt>
                <c:pt idx="2">
                  <c:v>Below Average</c:v>
                </c:pt>
                <c:pt idx="3">
                  <c:v>Average</c:v>
                </c:pt>
                <c:pt idx="4">
                  <c:v>Above Average</c:v>
                </c:pt>
              </c:strCache>
            </c:strRef>
          </c:cat>
          <c:val>
            <c:numRef>
              <c:f>'Performance and Satisfaction'!$B$4:$B$9</c:f>
              <c:numCache>
                <c:formatCode>0</c:formatCode>
                <c:ptCount val="5"/>
                <c:pt idx="0">
                  <c:v>135</c:v>
                </c:pt>
                <c:pt idx="1">
                  <c:v>65</c:v>
                </c:pt>
                <c:pt idx="2">
                  <c:v>176</c:v>
                </c:pt>
                <c:pt idx="3">
                  <c:v>246</c:v>
                </c:pt>
                <c:pt idx="4">
                  <c:v>158</c:v>
                </c:pt>
              </c:numCache>
            </c:numRef>
          </c:val>
          <c:extLst>
            <c:ext xmlns:c16="http://schemas.microsoft.com/office/drawing/2014/chart" uri="{C3380CC4-5D6E-409C-BE32-E72D297353CC}">
              <c16:uniqueId val="{00000000-D4B6-4FA2-A6FE-A6A4FAF99436}"/>
            </c:ext>
          </c:extLst>
        </c:ser>
        <c:dLbls>
          <c:dLblPos val="outEnd"/>
          <c:showLegendKey val="0"/>
          <c:showVal val="1"/>
          <c:showCatName val="0"/>
          <c:showSerName val="0"/>
          <c:showPercent val="0"/>
          <c:showBubbleSize val="0"/>
        </c:dLbls>
        <c:gapWidth val="137"/>
        <c:axId val="552787087"/>
        <c:axId val="552803407"/>
      </c:barChart>
      <c:catAx>
        <c:axId val="552787087"/>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rgbClr val="002060"/>
                </a:solidFill>
                <a:latin typeface="+mn-lt"/>
                <a:ea typeface="+mn-ea"/>
                <a:cs typeface="+mn-cs"/>
              </a:defRPr>
            </a:pPr>
            <a:endParaRPr lang="en-NG"/>
          </a:p>
        </c:txPr>
        <c:crossAx val="552803407"/>
        <c:crosses val="autoZero"/>
        <c:auto val="1"/>
        <c:lblAlgn val="ctr"/>
        <c:lblOffset val="100"/>
        <c:noMultiLvlLbl val="0"/>
      </c:catAx>
      <c:valAx>
        <c:axId val="552803407"/>
        <c:scaling>
          <c:orientation val="minMax"/>
        </c:scaling>
        <c:delete val="1"/>
        <c:axPos val="b"/>
        <c:numFmt formatCode="0" sourceLinked="1"/>
        <c:majorTickMark val="none"/>
        <c:minorTickMark val="none"/>
        <c:tickLblPos val="nextTo"/>
        <c:crossAx val="552787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[Attrition.xlsx]Performance and Satisfaction!PivotTable26</c:name>
    <c:fmtId val="8"/>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'Performance and Satisfaction'!$B$66</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rgbClr val="002060"/>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'Performance and Satisfaction'!$A$67:$A$72</c:f>
              <c:strCache>
                <c:ptCount val="5"/>
                <c:pt idx="0">
                  <c:v>Satisfied</c:v>
                </c:pt>
                <c:pt idx="1">
                  <c:v>Highly Satisfied</c:v>
                </c:pt>
                <c:pt idx="2">
                  <c:v>Highly Dissatisfied</c:v>
                </c:pt>
                <c:pt idx="3">
                  <c:v>Dissatisfied</c:v>
                </c:pt>
                <c:pt idx="4">
                  <c:v>Average</c:v>
                </c:pt>
              </c:strCache>
            </c:strRef>
          </c:cat>
          <c:val>
            <c:numRef>
              <c:f>'Performance and Satisfaction'!$B$67:$B$72</c:f>
              <c:numCache>
                <c:formatCode>0</c:formatCode>
                <c:ptCount val="5"/>
                <c:pt idx="0">
                  <c:v>153</c:v>
                </c:pt>
                <c:pt idx="1">
                  <c:v>23</c:v>
                </c:pt>
                <c:pt idx="2">
                  <c:v>10</c:v>
                </c:pt>
                <c:pt idx="3">
                  <c:v>230</c:v>
                </c:pt>
                <c:pt idx="4">
                  <c:v>364</c:v>
                </c:pt>
              </c:numCache>
            </c:numRef>
          </c:val>
          <c:extLst>
            <c:ext xmlns:c16="http://schemas.microsoft.com/office/drawing/2014/chart" uri="{C3380CC4-5D6E-409C-BE32-E72D297353CC}">
              <c16:uniqueId val="{00000000-D3C8-4FF3-8242-F79A7A0FA080}"/>
            </c:ext>
          </c:extLst>
        </c:ser>
        <c:dLbls>
          <c:dLblPos val="outEnd"/>
          <c:showLegendKey val="0"/>
          <c:showVal val="1"/>
          <c:showCatName val="0"/>
          <c:showSerName val="0"/>
          <c:showPercent val="0"/>
          <c:showBubbleSize val="0"/>
        </c:dLbls>
        <c:gapWidth val="157"/>
        <c:overlap val="-27"/>
        <c:axId val="552802447"/>
        <c:axId val="552780367"/>
      </c:barChart>
      <c:catAx>
        <c:axId val="55280244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rgbClr val="002060"/>
                </a:solidFill>
                <a:latin typeface="+mn-lt"/>
                <a:ea typeface="+mn-ea"/>
                <a:cs typeface="+mn-cs"/>
              </a:defRPr>
            </a:pPr>
            <a:endParaRPr lang="en-NG"/>
          </a:p>
        </c:txPr>
        <c:crossAx val="552780367"/>
        <c:crosses val="autoZero"/>
        <c:auto val="1"/>
        <c:lblAlgn val="ctr"/>
        <c:lblOffset val="100"/>
        <c:noMultiLvlLbl val="0"/>
      </c:catAx>
      <c:valAx>
        <c:axId val="552780367"/>
        <c:scaling>
          <c:orientation val="minMax"/>
        </c:scaling>
        <c:delete val="1"/>
        <c:axPos val="l"/>
        <c:numFmt formatCode="0" sourceLinked="1"/>
        <c:majorTickMark val="none"/>
        <c:minorTickMark val="none"/>
        <c:tickLblPos val="nextTo"/>
        <c:crossAx val="5528024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[Attrition.xlsx]Attrition Analysis!PivotTable21</c:name>
    <c:fmtId val="3"/>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inEnd"/>
          <c:showLegendKey val="0"/>
          <c:showVal val="1"/>
          <c:showCatName val="0"/>
          <c:showSerName val="0"/>
          <c:showPercent val="1"/>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dLbl>
          <c:idx val="0"/>
          <c:layout>
            <c:manualLayout>
              <c:x val="5.7431136897361512E-2"/>
              <c:y val="-6.2131166308924193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dLbl>
          <c:idx val="0"/>
          <c:layout>
            <c:manualLayout>
              <c:x val="-5.0413316756458104E-2"/>
              <c:y val="7.517109776200893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inEnd"/>
          <c:showLegendKey val="0"/>
          <c:showVal val="1"/>
          <c:showCatName val="0"/>
          <c:showSerName val="0"/>
          <c:showPercent val="1"/>
          <c:showBubbleSize val="0"/>
          <c:extLst>
            <c:ext xmlns:c15="http://schemas.microsoft.com/office/drawing/2012/chart" uri="{CE6537A1-D6FC-4f65-9D91-7224C49458BB}"/>
          </c:extLst>
        </c:dLbl>
      </c:pivotFmt>
      <c:pivotFmt>
        <c:idx val="4"/>
        <c:spPr>
          <a:solidFill>
            <a:schemeClr val="accent1"/>
          </a:solidFill>
          <a:ln w="19050">
            <a:solidFill>
              <a:schemeClr val="lt1"/>
            </a:solidFill>
          </a:ln>
          <a:effectLst/>
        </c:spPr>
        <c:dLbl>
          <c:idx val="0"/>
          <c:layout>
            <c:manualLayout>
              <c:x val="5.7431136897361512E-2"/>
              <c:y val="-6.2131166308924193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5"/>
        <c:spPr>
          <a:solidFill>
            <a:schemeClr val="accent1"/>
          </a:solidFill>
          <a:ln w="19050">
            <a:solidFill>
              <a:schemeClr val="lt1"/>
            </a:solidFill>
          </a:ln>
          <a:effectLst/>
        </c:spPr>
        <c:dLbl>
          <c:idx val="0"/>
          <c:layout>
            <c:manualLayout>
              <c:x val="-5.0413316756458104E-2"/>
              <c:y val="7.517109776200893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6"/>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inEnd"/>
          <c:showLegendKey val="0"/>
          <c:showVal val="1"/>
          <c:showCatName val="0"/>
          <c:showSerName val="0"/>
          <c:showPercent val="1"/>
          <c:showBubbleSize val="0"/>
          <c:extLst>
            <c:ext xmlns:c15="http://schemas.microsoft.com/office/drawing/2012/chart" uri="{CE6537A1-D6FC-4f65-9D91-7224C49458BB}"/>
          </c:extLst>
        </c:dLbl>
      </c:pivotFmt>
      <c:pivotFmt>
        <c:idx val="7"/>
        <c:spPr>
          <a:solidFill>
            <a:schemeClr val="accent1"/>
          </a:solidFill>
          <a:ln w="19050">
            <a:solidFill>
              <a:schemeClr val="lt1"/>
            </a:solidFill>
          </a:ln>
          <a:effectLst/>
        </c:spPr>
        <c:dLbl>
          <c:idx val="0"/>
          <c:layout>
            <c:manualLayout>
              <c:x val="5.7431136897361512E-2"/>
              <c:y val="-6.2131166308924193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
        <c:idx val="8"/>
        <c:spPr>
          <a:solidFill>
            <a:schemeClr val="accent1"/>
          </a:solidFill>
          <a:ln w="19050">
            <a:solidFill>
              <a:schemeClr val="lt1"/>
            </a:solidFill>
          </a:ln>
          <a:effectLst/>
        </c:spPr>
        <c:dLbl>
          <c:idx val="0"/>
          <c:layout>
            <c:manualLayout>
              <c:x val="-5.0413316756458104E-2"/>
              <c:y val="7.517109776200893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bestFit"/>
          <c:showLegendKey val="0"/>
          <c:showVal val="1"/>
          <c:showCatName val="0"/>
          <c:showSerName val="0"/>
          <c:showPercent val="1"/>
          <c:showBubbleSize val="0"/>
          <c:extLst>
            <c:ext xmlns:c15="http://schemas.microsoft.com/office/drawing/2012/chart" uri="{CE6537A1-D6FC-4f65-9D91-7224C49458BB}"/>
          </c:extLst>
        </c:dLbl>
      </c:pivotFmt>
    </c:pivotFmts>
    <c:plotArea>
      <c:layout/>
      <c:pieChart>
        <c:varyColors val="1"/>
        <c:ser>
          <c:idx val="0"/>
          <c:order val="0"/>
          <c:tx>
            <c:strRef>
              <c:f>'Attrition Analysis'!$B$3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90B-487A-B157-DDFA630C465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90B-487A-B157-DDFA630C465E}"/>
              </c:ext>
            </c:extLst>
          </c:dPt>
          <c:dLbls>
            <c:dLbl>
              <c:idx val="0"/>
              <c:layout>
                <c:manualLayout>
                  <c:x val="5.7431136897361512E-2"/>
                  <c:y val="-6.2131166308924193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490B-487A-B157-DDFA630C465E}"/>
                </c:ext>
              </c:extLst>
            </c:dLbl>
            <c:dLbl>
              <c:idx val="1"/>
              <c:layout>
                <c:manualLayout>
                  <c:x val="-5.0413316756458104E-2"/>
                  <c:y val="7.5171097762008934E-2"/>
                </c:manualLayout>
              </c:layout>
              <c:dLblPos val="bestFit"/>
              <c:showLegendKey val="0"/>
              <c:showVal val="1"/>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490B-487A-B157-DDFA630C465E}"/>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75000"/>
                        <a:lumOff val="25000"/>
                      </a:schemeClr>
                    </a:solidFill>
                    <a:latin typeface="+mn-lt"/>
                    <a:ea typeface="+mn-ea"/>
                    <a:cs typeface="+mn-cs"/>
                  </a:defRPr>
                </a:pPr>
                <a:endParaRPr lang="en-NG"/>
              </a:p>
            </c:txPr>
            <c:dLblPos val="inEnd"/>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'Attrition Analysis'!$A$4:$A$6</c:f>
              <c:strCache>
                <c:ptCount val="2"/>
                <c:pt idx="0">
                  <c:v>No</c:v>
                </c:pt>
                <c:pt idx="1">
                  <c:v>Yes</c:v>
                </c:pt>
              </c:strCache>
            </c:strRef>
          </c:cat>
          <c:val>
            <c:numRef>
              <c:f>'Attrition Analysis'!$B$4:$B$6</c:f>
              <c:numCache>
                <c:formatCode>0</c:formatCode>
                <c:ptCount val="2"/>
                <c:pt idx="0">
                  <c:v>546</c:v>
                </c:pt>
                <c:pt idx="1">
                  <c:v>234</c:v>
                </c:pt>
              </c:numCache>
            </c:numRef>
          </c:val>
          <c:extLst>
            <c:ext xmlns:c16="http://schemas.microsoft.com/office/drawing/2014/chart" uri="{C3380CC4-5D6E-409C-BE32-E72D297353CC}">
              <c16:uniqueId val="{00000004-490B-487A-B157-DDFA630C465E}"/>
            </c:ext>
          </c:extLst>
        </c:ser>
        <c:dLbls>
          <c:dLblPos val="in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N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[Attrition.xlsx]Salary Analysis!PivotTable30</c:name>
    <c:fmtId val="6"/>
  </c:pivotSource>
  <c:chart>
    <c:autoTitleDeleted val="1"/>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'Salary Analysis'!$B$13</c:f>
              <c:strCache>
                <c:ptCount val="1"/>
                <c:pt idx="0">
                  <c:v>Total</c:v>
                </c:pt>
              </c:strCache>
            </c:strRef>
          </c:tx>
          <c:spPr>
            <a:ln w="63500" cap="rnd">
              <a:solidFill>
                <a:srgbClr val="002060"/>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rgbClr val="002060"/>
                    </a:solidFill>
                    <a:latin typeface="+mn-lt"/>
                    <a:ea typeface="+mn-ea"/>
                    <a:cs typeface="+mn-cs"/>
                  </a:defRPr>
                </a:pPr>
                <a:endParaRPr lang="en-NG"/>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'Salary Analysis'!$A$14:$A$20</c:f>
              <c:strCache>
                <c:ptCount val="6"/>
                <c:pt idx="0">
                  <c:v>MK</c:v>
                </c:pt>
                <c:pt idx="1">
                  <c:v>HR</c:v>
                </c:pt>
                <c:pt idx="2">
                  <c:v>IT</c:v>
                </c:pt>
                <c:pt idx="3">
                  <c:v>SL</c:v>
                </c:pt>
                <c:pt idx="4">
                  <c:v>EN</c:v>
                </c:pt>
                <c:pt idx="5">
                  <c:v>FN</c:v>
                </c:pt>
              </c:strCache>
            </c:strRef>
          </c:cat>
          <c:val>
            <c:numRef>
              <c:f>'Salary Analysis'!$B$14:$B$20</c:f>
              <c:numCache>
                <c:formatCode>#,##0.0</c:formatCode>
                <c:ptCount val="6"/>
                <c:pt idx="0">
                  <c:v>63224</c:v>
                </c:pt>
                <c:pt idx="1">
                  <c:v>62803.030303030304</c:v>
                </c:pt>
                <c:pt idx="2">
                  <c:v>61295.774647887323</c:v>
                </c:pt>
                <c:pt idx="3">
                  <c:v>60038.216560509551</c:v>
                </c:pt>
                <c:pt idx="4">
                  <c:v>59542.857142857145</c:v>
                </c:pt>
                <c:pt idx="5">
                  <c:v>58563.025210084037</c:v>
                </c:pt>
              </c:numCache>
            </c:numRef>
          </c:val>
          <c:smooth val="0"/>
          <c:extLst>
            <c:ext xmlns:c16="http://schemas.microsoft.com/office/drawing/2014/chart" uri="{C3380CC4-5D6E-409C-BE32-E72D297353CC}">
              <c16:uniqueId val="{00000000-45A9-473F-B94E-928E30205B8C}"/>
            </c:ext>
          </c:extLst>
        </c:ser>
        <c:dLbls>
          <c:dLblPos val="t"/>
          <c:showLegendKey val="0"/>
          <c:showVal val="1"/>
          <c:showCatName val="0"/>
          <c:showSerName val="0"/>
          <c:showPercent val="0"/>
          <c:showBubbleSize val="0"/>
        </c:dLbls>
        <c:smooth val="0"/>
        <c:axId val="338340400"/>
        <c:axId val="338330320"/>
      </c:lineChart>
      <c:catAx>
        <c:axId val="33834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rgbClr val="002060"/>
                </a:solidFill>
                <a:latin typeface="+mn-lt"/>
                <a:ea typeface="+mn-ea"/>
                <a:cs typeface="+mn-cs"/>
              </a:defRPr>
            </a:pPr>
            <a:endParaRPr lang="en-NG"/>
          </a:p>
        </c:txPr>
        <c:crossAx val="338330320"/>
        <c:crosses val="autoZero"/>
        <c:auto val="1"/>
        <c:lblAlgn val="ctr"/>
        <c:lblOffset val="100"/>
        <c:noMultiLvlLbl val="0"/>
      </c:catAx>
      <c:valAx>
        <c:axId val="338330320"/>
        <c:scaling>
          <c:orientation val="minMax"/>
        </c:scaling>
        <c:delete val="1"/>
        <c:axPos val="l"/>
        <c:numFmt formatCode="#,##0.0" sourceLinked="1"/>
        <c:majorTickMark val="none"/>
        <c:minorTickMark val="none"/>
        <c:tickLblPos val="nextTo"/>
        <c:crossAx val="3383404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[Attrition.xlsx]Salary Analysis!PivotTable32</c:name>
    <c:fmtId val="7"/>
  </c:pivotSource>
  <c:chart>
    <c:autoTitleDeleted val="1"/>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'Salary Analysis'!$B$36</c:f>
              <c:strCache>
                <c:ptCount val="1"/>
                <c:pt idx="0">
                  <c:v>Total</c:v>
                </c:pt>
              </c:strCache>
            </c:strRef>
          </c:tx>
          <c:spPr>
            <a:ln w="63500"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1800" b="1" i="0" u="none" strike="noStrike" kern="1200" baseline="0">
                    <a:solidFill>
                      <a:srgbClr val="002060"/>
                    </a:solidFill>
                    <a:latin typeface="+mn-lt"/>
                    <a:ea typeface="+mn-ea"/>
                    <a:cs typeface="+mn-cs"/>
                  </a:defRPr>
                </a:pPr>
                <a:endParaRPr lang="en-NG"/>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'Salary Analysis'!$A$37:$A$43</c:f>
              <c:strCache>
                <c:ptCount val="6"/>
                <c:pt idx="0">
                  <c:v>Specialist</c:v>
                </c:pt>
                <c:pt idx="1">
                  <c:v>Manager</c:v>
                </c:pt>
                <c:pt idx="2">
                  <c:v>Engineer</c:v>
                </c:pt>
                <c:pt idx="3">
                  <c:v>Sales Rep</c:v>
                </c:pt>
                <c:pt idx="4">
                  <c:v>Accountant</c:v>
                </c:pt>
                <c:pt idx="5">
                  <c:v>Analyst</c:v>
                </c:pt>
              </c:strCache>
            </c:strRef>
          </c:cat>
          <c:val>
            <c:numRef>
              <c:f>'Salary Analysis'!$B$37:$B$43</c:f>
              <c:numCache>
                <c:formatCode>#,##0.0</c:formatCode>
                <c:ptCount val="6"/>
                <c:pt idx="0">
                  <c:v>64341.346153846156</c:v>
                </c:pt>
                <c:pt idx="1">
                  <c:v>61786.407766990291</c:v>
                </c:pt>
                <c:pt idx="2">
                  <c:v>61561.111111111109</c:v>
                </c:pt>
                <c:pt idx="3">
                  <c:v>58177.419354838712</c:v>
                </c:pt>
                <c:pt idx="4">
                  <c:v>58048.780487804877</c:v>
                </c:pt>
                <c:pt idx="5">
                  <c:v>57435.483870967742</c:v>
                </c:pt>
              </c:numCache>
            </c:numRef>
          </c:val>
          <c:smooth val="0"/>
          <c:extLst>
            <c:ext xmlns:c16="http://schemas.microsoft.com/office/drawing/2014/chart" uri="{C3380CC4-5D6E-409C-BE32-E72D297353CC}">
              <c16:uniqueId val="{00000000-C00F-48D2-B70F-328DD4061B0D}"/>
            </c:ext>
          </c:extLst>
        </c:ser>
        <c:dLbls>
          <c:dLblPos val="t"/>
          <c:showLegendKey val="0"/>
          <c:showVal val="1"/>
          <c:showCatName val="0"/>
          <c:showSerName val="0"/>
          <c:showPercent val="0"/>
          <c:showBubbleSize val="0"/>
        </c:dLbls>
        <c:smooth val="0"/>
        <c:axId val="338326480"/>
        <c:axId val="338329360"/>
      </c:lineChart>
      <c:catAx>
        <c:axId val="33832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rgbClr val="002060"/>
                </a:solidFill>
                <a:latin typeface="+mn-lt"/>
                <a:ea typeface="+mn-ea"/>
                <a:cs typeface="+mn-cs"/>
              </a:defRPr>
            </a:pPr>
            <a:endParaRPr lang="en-NG"/>
          </a:p>
        </c:txPr>
        <c:crossAx val="338329360"/>
        <c:crosses val="autoZero"/>
        <c:auto val="1"/>
        <c:lblAlgn val="ctr"/>
        <c:lblOffset val="100"/>
        <c:noMultiLvlLbl val="0"/>
      </c:catAx>
      <c:valAx>
        <c:axId val="338329360"/>
        <c:scaling>
          <c:orientation val="minMax"/>
          <c:max val="64400"/>
          <c:min val="56000"/>
        </c:scaling>
        <c:delete val="1"/>
        <c:axPos val="l"/>
        <c:numFmt formatCode="#,##0.0" sourceLinked="1"/>
        <c:majorTickMark val="none"/>
        <c:minorTickMark val="none"/>
        <c:tickLblPos val="nextTo"/>
        <c:crossAx val="338326480"/>
        <c:crosses val="autoZero"/>
        <c:crossBetween val="between"/>
        <c:majorUnit val="2000"/>
        <c:minorUnit val="4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b="1">
          <a:solidFill>
            <a:srgbClr val="002060"/>
          </a:solidFill>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[Attrition.xlsx]Years os Service!PivotTable41</c:name>
    <c:fmtId val="3"/>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NG"/>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'Years os Service'!$B$3</c:f>
              <c:strCache>
                <c:ptCount val="1"/>
                <c:pt idx="0">
                  <c:v>Average of Years of Service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rgbClr val="002060"/>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'Years os Service'!$A$4:$A$9</c:f>
              <c:strCache>
                <c:ptCount val="5"/>
                <c:pt idx="0">
                  <c:v>Above Average</c:v>
                </c:pt>
                <c:pt idx="1">
                  <c:v>Average</c:v>
                </c:pt>
                <c:pt idx="2">
                  <c:v>Below Average</c:v>
                </c:pt>
                <c:pt idx="3">
                  <c:v>Good</c:v>
                </c:pt>
                <c:pt idx="4">
                  <c:v>Poor</c:v>
                </c:pt>
              </c:strCache>
            </c:strRef>
          </c:cat>
          <c:val>
            <c:numRef>
              <c:f>'Years os Service'!$B$4:$B$9</c:f>
              <c:numCache>
                <c:formatCode>0.0</c:formatCode>
                <c:ptCount val="5"/>
                <c:pt idx="0">
                  <c:v>8.4303797468354436</c:v>
                </c:pt>
                <c:pt idx="1">
                  <c:v>6.4186991869918701</c:v>
                </c:pt>
                <c:pt idx="2">
                  <c:v>5.0227272727272725</c:v>
                </c:pt>
                <c:pt idx="3">
                  <c:v>8.5076923076923077</c:v>
                </c:pt>
                <c:pt idx="4">
                  <c:v>4.8814814814814813</c:v>
                </c:pt>
              </c:numCache>
            </c:numRef>
          </c:val>
          <c:extLst>
            <c:ext xmlns:c16="http://schemas.microsoft.com/office/drawing/2014/chart" uri="{C3380CC4-5D6E-409C-BE32-E72D297353CC}">
              <c16:uniqueId val="{00000000-CA71-4E5B-B910-6C7E78013A73}"/>
            </c:ext>
          </c:extLst>
        </c:ser>
        <c:ser>
          <c:idx val="1"/>
          <c:order val="1"/>
          <c:tx>
            <c:strRef>
              <c:f>'Years os Service'!$C$3</c:f>
              <c:strCache>
                <c:ptCount val="1"/>
                <c:pt idx="0">
                  <c:v>Average of Performance Rating</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rgbClr val="002060"/>
                    </a:solidFill>
                    <a:latin typeface="+mn-lt"/>
                    <a:ea typeface="+mn-ea"/>
                    <a:cs typeface="+mn-cs"/>
                  </a:defRPr>
                </a:pPr>
                <a:endParaRPr lang="en-NG"/>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'Years os Service'!$A$4:$A$9</c:f>
              <c:strCache>
                <c:ptCount val="5"/>
                <c:pt idx="0">
                  <c:v>Above Average</c:v>
                </c:pt>
                <c:pt idx="1">
                  <c:v>Average</c:v>
                </c:pt>
                <c:pt idx="2">
                  <c:v>Below Average</c:v>
                </c:pt>
                <c:pt idx="3">
                  <c:v>Good</c:v>
                </c:pt>
                <c:pt idx="4">
                  <c:v>Poor</c:v>
                </c:pt>
              </c:strCache>
            </c:strRef>
          </c:cat>
          <c:val>
            <c:numRef>
              <c:f>'Years os Service'!$C$4:$C$9</c:f>
              <c:numCache>
                <c:formatCode>0.0</c:formatCode>
                <c:ptCount val="5"/>
                <c:pt idx="0">
                  <c:v>8</c:v>
                </c:pt>
                <c:pt idx="1">
                  <c:v>7</c:v>
                </c:pt>
                <c:pt idx="2">
                  <c:v>6</c:v>
                </c:pt>
                <c:pt idx="3">
                  <c:v>9</c:v>
                </c:pt>
                <c:pt idx="4">
                  <c:v>5</c:v>
                </c:pt>
              </c:numCache>
            </c:numRef>
          </c:val>
          <c:extLst>
            <c:ext xmlns:c16="http://schemas.microsoft.com/office/drawing/2014/chart" uri="{C3380CC4-5D6E-409C-BE32-E72D297353CC}">
              <c16:uniqueId val="{00000001-CA71-4E5B-B910-6C7E78013A73}"/>
            </c:ext>
          </c:extLst>
        </c:ser>
        <c:dLbls>
          <c:dLblPos val="outEnd"/>
          <c:showLegendKey val="0"/>
          <c:showVal val="1"/>
          <c:showCatName val="0"/>
          <c:showSerName val="0"/>
          <c:showPercent val="0"/>
          <c:showBubbleSize val="0"/>
        </c:dLbls>
        <c:gapWidth val="150"/>
        <c:overlap val="-27"/>
        <c:axId val="1307671920"/>
        <c:axId val="1307695440"/>
      </c:barChart>
      <c:catAx>
        <c:axId val="13076719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rgbClr val="002060"/>
                </a:solidFill>
                <a:latin typeface="+mn-lt"/>
                <a:ea typeface="+mn-ea"/>
                <a:cs typeface="+mn-cs"/>
              </a:defRPr>
            </a:pPr>
            <a:endParaRPr lang="en-NG"/>
          </a:p>
        </c:txPr>
        <c:crossAx val="1307695440"/>
        <c:crosses val="autoZero"/>
        <c:auto val="1"/>
        <c:lblAlgn val="ctr"/>
        <c:lblOffset val="100"/>
        <c:noMultiLvlLbl val="0"/>
      </c:catAx>
      <c:valAx>
        <c:axId val="1307695440"/>
        <c:scaling>
          <c:orientation val="minMax"/>
        </c:scaling>
        <c:delete val="1"/>
        <c:axPos val="l"/>
        <c:numFmt formatCode="0.0" sourceLinked="1"/>
        <c:majorTickMark val="none"/>
        <c:minorTickMark val="none"/>
        <c:tickLblPos val="nextTo"/>
        <c:crossAx val="13076719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00" b="1" i="0" u="none" strike="noStrike" kern="1200" baseline="0">
              <a:solidFill>
                <a:srgbClr val="002060"/>
              </a:solidFill>
              <a:latin typeface="+mn-lt"/>
              <a:ea typeface="+mn-ea"/>
              <a:cs typeface="+mn-cs"/>
            </a:defRPr>
          </a:pPr>
          <a:endParaRPr lang="en-N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N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tmp>
</file>

<file path=ppt/media/image3.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28403" y="945913"/>
            <a:ext cx="8637073" cy="2618554"/>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1128404" y="3564467"/>
            <a:ext cx="8637072" cy="1071095"/>
          </a:xfrm>
        </p:spPr>
        <p:txBody>
          <a:bodyPr tIns="91440" bIns="91440">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8/30/2024</a:t>
            </a:fld>
            <a:endParaRPr lang="en-US" dirty="0"/>
          </a:p>
        </p:txBody>
      </p:sp>
      <p:sp>
        <p:nvSpPr>
          <p:cNvPr id="5" name="Footer Placeholder 4"/>
          <p:cNvSpPr>
            <a:spLocks noGrp="1"/>
          </p:cNvSpPr>
          <p:nvPr>
            <p:ph type="ftr" sz="quarter" idx="11"/>
          </p:nvPr>
        </p:nvSpPr>
        <p:spPr>
          <a:xfrm>
            <a:off x="1127124" y="329307"/>
            <a:ext cx="5943668" cy="309201"/>
          </a:xfrm>
        </p:spPr>
        <p:txBody>
          <a:bodyPr/>
          <a:lstStyle/>
          <a:p>
            <a:endParaRPr lang="en-US" dirty="0"/>
          </a:p>
        </p:txBody>
      </p:sp>
      <p:sp>
        <p:nvSpPr>
          <p:cNvPr id="6" name="Slide Number Placeholder 5"/>
          <p:cNvSpPr>
            <a:spLocks noGrp="1"/>
          </p:cNvSpPr>
          <p:nvPr>
            <p:ph type="sldNum" sz="quarter" idx="12"/>
          </p:nvPr>
        </p:nvSpPr>
        <p:spPr>
          <a:xfrm>
            <a:off x="9924392" y="134930"/>
            <a:ext cx="811019" cy="503578"/>
          </a:xfrm>
        </p:spPr>
        <p:txBody>
          <a:bodyPr/>
          <a:lstStyle/>
          <a:p>
            <a:fld id="{3A98EE3D-8CD1-4C3F-BD1C-C98C9596463C}"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4905332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8/30/2024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15" name="Picture 14"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064903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4709"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130270"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8/30/2024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17" name="Picture 16"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59215" b="36435"/>
          <a:stretch/>
        </p:blipFill>
        <p:spPr>
          <a:xfrm rot="5400000">
            <a:off x="8642279" y="3046916"/>
            <a:ext cx="4663440" cy="155448"/>
          </a:xfrm>
          <a:prstGeom prst="rect">
            <a:avLst/>
          </a:prstGeom>
          <a:noFill/>
          <a:ln>
            <a:noFill/>
          </a:ln>
        </p:spPr>
      </p:pic>
    </p:spTree>
    <p:extLst>
      <p:ext uri="{BB962C8B-B14F-4D97-AF65-F5344CB8AC3E}">
        <p14:creationId xmlns:p14="http://schemas.microsoft.com/office/powerpoint/2010/main" val="9601606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sz="1200"/>
            </a:lvl1pPr>
          </a:lstStyle>
          <a:p>
            <a:fld id="{4BE1D723-8F53-4F53-90B0-1982A396982E}" type="datetime1">
              <a:rPr lang="en-US" smtClean="0"/>
              <a:t>8/30/2024</a:t>
            </a:fld>
            <a:endParaRPr lang="en-US" dirty="0"/>
          </a:p>
        </p:txBody>
      </p:sp>
      <p:sp>
        <p:nvSpPr>
          <p:cNvPr id="5" name="Footer Placeholder 4"/>
          <p:cNvSpPr>
            <a:spLocks noGrp="1"/>
          </p:cNvSpPr>
          <p:nvPr>
            <p:ph type="ftr" sz="quarter" idx="11"/>
          </p:nvPr>
        </p:nvSpPr>
        <p:spPr/>
        <p:txBody>
          <a:bodyPr/>
          <a:lstStyle>
            <a:lvl1pPr>
              <a:defRPr sz="1200"/>
            </a:lvl1p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24" name="Picture 2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563412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9167" y="1756129"/>
            <a:ext cx="8619060" cy="2050065"/>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hasCustomPrompt="1"/>
          </p:nvPr>
        </p:nvSpPr>
        <p:spPr>
          <a:xfrm>
            <a:off x="1129166" y="3806195"/>
            <a:ext cx="861906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8/30/2024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1528731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31052" y="958037"/>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29166" y="2165621"/>
            <a:ext cx="4645152" cy="32938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95606" y="2171769"/>
            <a:ext cx="4645152" cy="32870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8/30/2024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149110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29166" y="953336"/>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9166" y="2169727"/>
            <a:ext cx="4645152" cy="801943"/>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9166" y="2974448"/>
            <a:ext cx="4645152" cy="24938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4337" y="2173181"/>
            <a:ext cx="4645152" cy="802237"/>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94337" y="2971669"/>
            <a:ext cx="4645152" cy="2487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8/30/2024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pic>
        <p:nvPicPr>
          <p:cNvPr id="18" name="Picture 17"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163169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8/30/2024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pic>
        <p:nvPicPr>
          <p:cNvPr id="14" name="Picture 1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2340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8/30/2024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50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4291" y="952578"/>
            <a:ext cx="3275013" cy="2322176"/>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23334" y="952578"/>
            <a:ext cx="6012470" cy="450522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4291" y="3274754"/>
            <a:ext cx="3275013" cy="2178918"/>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8/30/2024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14929180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129124" y="1129513"/>
            <a:ext cx="5854872" cy="1924208"/>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8247" y="3053721"/>
            <a:ext cx="5846486" cy="2096013"/>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125300" y="5469856"/>
            <a:ext cx="5849605" cy="320123"/>
          </a:xfrm>
        </p:spPr>
        <p:txBody>
          <a:bodyPr/>
          <a:lstStyle>
            <a:lvl1pPr algn="l">
              <a:defRPr/>
            </a:lvl1pPr>
          </a:lstStyle>
          <a:p>
            <a:fld id="{4907D986-8816-4272-A432-0437A28A9828}" type="datetime1">
              <a:rPr lang="en-US" smtClean="0"/>
              <a:t>8/30/2024</a:t>
            </a:fld>
            <a:endParaRPr lang="en-US" dirty="0"/>
          </a:p>
        </p:txBody>
      </p:sp>
      <p:sp>
        <p:nvSpPr>
          <p:cNvPr id="6" name="Footer Placeholder 5"/>
          <p:cNvSpPr>
            <a:spLocks noGrp="1"/>
          </p:cNvSpPr>
          <p:nvPr>
            <p:ph type="ftr" sz="quarter" idx="11"/>
          </p:nvPr>
        </p:nvSpPr>
        <p:spPr>
          <a:xfrm>
            <a:off x="1125300" y="318640"/>
            <a:ext cx="4877818" cy="320931"/>
          </a:xfrm>
        </p:spPr>
        <p:txBody>
          <a:bodyPr/>
          <a:lstStyle/>
          <a:p>
            <a:pPr algn="l"/>
            <a:endParaRPr lang="en-US" dirty="0"/>
          </a:p>
        </p:txBody>
      </p:sp>
      <p:sp>
        <p:nvSpPr>
          <p:cNvPr id="7" name="Slide Number Placeholder 6"/>
          <p:cNvSpPr>
            <a:spLocks noGrp="1"/>
          </p:cNvSpPr>
          <p:nvPr>
            <p:ph type="sldNum" sz="quarter" idx="12"/>
          </p:nvPr>
        </p:nvSpPr>
        <p:spPr>
          <a:xfrm>
            <a:off x="6176794" y="137408"/>
            <a:ext cx="811019" cy="503578"/>
          </a:xfrm>
        </p:spPr>
        <p:txBody>
          <a:bodyPr/>
          <a:lstStyle/>
          <a:p>
            <a:fld id="{3A98EE3D-8CD1-4C3F-BD1C-C98C9596463C}" type="slidenum">
              <a:rPr lang="en-US" smtClean="0"/>
              <a:t>‹#›</a:t>
            </a:fld>
            <a:endParaRPr lang="en-US" dirty="0"/>
          </a:p>
        </p:txBody>
      </p:sp>
      <p:pic>
        <p:nvPicPr>
          <p:cNvPr id="22" name="Picture 21"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spTree>
    <p:extLst>
      <p:ext uri="{BB962C8B-B14F-4D97-AF65-F5344CB8AC3E}">
        <p14:creationId xmlns:p14="http://schemas.microsoft.com/office/powerpoint/2010/main" val="2346822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3" name="Rectangle 12"/>
          <p:cNvSpPr/>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130270" y="953324"/>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130270" y="2171769"/>
            <a:ext cx="9603275" cy="32945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32830" y="330370"/>
            <a:ext cx="2515396"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2D6E202-B606-4609-B914-27C9371A1F6D}" type="datetime1">
              <a:rPr lang="en-US" smtClean="0"/>
              <a:t>8/30/2024</a:t>
            </a:fld>
            <a:endParaRPr lang="en-US" dirty="0"/>
          </a:p>
        </p:txBody>
      </p:sp>
      <p:sp>
        <p:nvSpPr>
          <p:cNvPr id="5" name="Footer Placeholder 4"/>
          <p:cNvSpPr>
            <a:spLocks noGrp="1"/>
          </p:cNvSpPr>
          <p:nvPr>
            <p:ph type="ftr" sz="quarter" idx="3"/>
          </p:nvPr>
        </p:nvSpPr>
        <p:spPr>
          <a:xfrm>
            <a:off x="1130270"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9918076" y="137408"/>
            <a:ext cx="811019" cy="503578"/>
          </a:xfrm>
          <a:prstGeom prst="rect">
            <a:avLst/>
          </a:prstGeom>
        </p:spPr>
        <p:txBody>
          <a:bodyPr vert="horz" lIns="91440" tIns="45720" rIns="91440" bIns="45720" rtlCol="0" anchor="t"/>
          <a:lstStyle>
            <a:lvl1pPr algn="r">
              <a:defRPr sz="2800">
                <a:solidFill>
                  <a:schemeClr val="accent1"/>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427708044"/>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hf sldNum="0" hdr="0" ftr="0" dt="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3710176" y="477672"/>
            <a:ext cx="6307282" cy="3125335"/>
          </a:xfrm>
        </p:spPr>
        <p:txBody>
          <a:bodyPr>
            <a:normAutofit fontScale="90000"/>
          </a:bodyPr>
          <a:lstStyle/>
          <a:p>
            <a:r>
              <a:rPr lang="en-US" sz="8000" dirty="0">
                <a:solidFill>
                  <a:srgbClr val="002060"/>
                </a:solidFill>
              </a:rPr>
              <a:t>The Drive for </a:t>
            </a:r>
            <a:r>
              <a:rPr lang="en-US" sz="8000" b="1" dirty="0">
                <a:solidFill>
                  <a:srgbClr val="002060"/>
                </a:solidFill>
              </a:rPr>
              <a:t>Improvement</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3190637" y="4838131"/>
            <a:ext cx="8338782" cy="1364777"/>
          </a:xfrm>
        </p:spPr>
        <p:txBody>
          <a:bodyPr>
            <a:normAutofit/>
          </a:bodyPr>
          <a:lstStyle/>
          <a:p>
            <a:r>
              <a:rPr lang="en-GB" sz="4400" b="1" dirty="0">
                <a:solidFill>
                  <a:srgbClr val="002060"/>
                </a:solidFill>
              </a:rPr>
              <a:t>Employee Analytic Report </a:t>
            </a:r>
            <a:endParaRPr lang="en-US" sz="4400" b="1" dirty="0">
              <a:solidFill>
                <a:srgbClr val="002060"/>
              </a:solidFill>
            </a:endParaRPr>
          </a:p>
        </p:txBody>
      </p:sp>
      <p:pic>
        <p:nvPicPr>
          <p:cNvPr id="6" name="Picture 5">
            <a:extLst>
              <a:ext uri="{FF2B5EF4-FFF2-40B4-BE49-F238E27FC236}">
                <a16:creationId xmlns:a16="http://schemas.microsoft.com/office/drawing/2014/main" id="{6187AD1D-AEB9-B2A7-0A40-9B8D6BF3B6FF}"/>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 y="655092"/>
            <a:ext cx="3710177" cy="4282667"/>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E862-DEB4-69E4-57A2-6112CC5E06F4}"/>
              </a:ext>
            </a:extLst>
          </p:cNvPr>
          <p:cNvSpPr>
            <a:spLocks noGrp="1"/>
          </p:cNvSpPr>
          <p:nvPr>
            <p:ph type="title"/>
          </p:nvPr>
        </p:nvSpPr>
        <p:spPr>
          <a:xfrm>
            <a:off x="898055" y="123331"/>
            <a:ext cx="10395890" cy="580054"/>
          </a:xfrm>
        </p:spPr>
        <p:txBody>
          <a:bodyPr>
            <a:normAutofit/>
          </a:bodyPr>
          <a:lstStyle/>
          <a:p>
            <a:r>
              <a:rPr lang="en-GB" dirty="0">
                <a:solidFill>
                  <a:srgbClr val="002060"/>
                </a:solidFill>
              </a:rPr>
              <a:t>Performance  </a:t>
            </a:r>
            <a:endParaRPr lang="en-NG" dirty="0"/>
          </a:p>
        </p:txBody>
      </p:sp>
      <p:graphicFrame>
        <p:nvGraphicFramePr>
          <p:cNvPr id="3" name="Chart 2">
            <a:extLst>
              <a:ext uri="{FF2B5EF4-FFF2-40B4-BE49-F238E27FC236}">
                <a16:creationId xmlns:a16="http://schemas.microsoft.com/office/drawing/2014/main" id="{A084254A-3A0A-2ABB-9DC1-20462DD8B2CA}"/>
              </a:ext>
            </a:extLst>
          </p:cNvPr>
          <p:cNvGraphicFramePr>
            <a:graphicFrameLocks/>
          </p:cNvGraphicFramePr>
          <p:nvPr>
            <p:extLst>
              <p:ext uri="{D42A27DB-BD31-4B8C-83A1-F6EECF244321}">
                <p14:modId xmlns:p14="http://schemas.microsoft.com/office/powerpoint/2010/main" val="333495268"/>
              </p:ext>
            </p:extLst>
          </p:nvPr>
        </p:nvGraphicFramePr>
        <p:xfrm>
          <a:off x="2504049" y="956604"/>
          <a:ext cx="7540283" cy="3601328"/>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1E96512F-E0A8-92F9-3BB7-1EADF0A185FF}"/>
              </a:ext>
            </a:extLst>
          </p:cNvPr>
          <p:cNvSpPr txBox="1"/>
          <p:nvPr/>
        </p:nvSpPr>
        <p:spPr>
          <a:xfrm>
            <a:off x="898054" y="4885244"/>
            <a:ext cx="11059483" cy="584775"/>
          </a:xfrm>
          <a:prstGeom prst="rect">
            <a:avLst/>
          </a:prstGeom>
          <a:noFill/>
        </p:spPr>
        <p:txBody>
          <a:bodyPr wrap="square">
            <a:spAutoFit/>
          </a:bodyPr>
          <a:lstStyle/>
          <a:p>
            <a:r>
              <a:rPr lang="en-GB" sz="3200" b="1" dirty="0">
                <a:solidFill>
                  <a:srgbClr val="002060"/>
                </a:solidFill>
              </a:rPr>
              <a:t>The</a:t>
            </a:r>
            <a:r>
              <a:rPr lang="en-GB" dirty="0">
                <a:solidFill>
                  <a:srgbClr val="002060"/>
                </a:solidFill>
              </a:rPr>
              <a:t> </a:t>
            </a:r>
            <a:r>
              <a:rPr lang="en-GB" sz="3200" b="1" dirty="0">
                <a:solidFill>
                  <a:srgbClr val="002060"/>
                </a:solidFill>
              </a:rPr>
              <a:t>highest number of 246 staffs performed average </a:t>
            </a:r>
            <a:endParaRPr lang="en-NG" sz="1800" b="1" dirty="0">
              <a:solidFill>
                <a:srgbClr val="002060"/>
              </a:solidFill>
            </a:endParaRPr>
          </a:p>
        </p:txBody>
      </p:sp>
    </p:spTree>
    <p:extLst>
      <p:ext uri="{BB962C8B-B14F-4D97-AF65-F5344CB8AC3E}">
        <p14:creationId xmlns:p14="http://schemas.microsoft.com/office/powerpoint/2010/main" val="2185945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E862-DEB4-69E4-57A2-6112CC5E06F4}"/>
              </a:ext>
            </a:extLst>
          </p:cNvPr>
          <p:cNvSpPr>
            <a:spLocks noGrp="1"/>
          </p:cNvSpPr>
          <p:nvPr>
            <p:ph type="title"/>
          </p:nvPr>
        </p:nvSpPr>
        <p:spPr>
          <a:xfrm>
            <a:off x="520506" y="123331"/>
            <a:ext cx="11324491" cy="509715"/>
          </a:xfrm>
        </p:spPr>
        <p:txBody>
          <a:bodyPr>
            <a:noAutofit/>
          </a:bodyPr>
          <a:lstStyle/>
          <a:p>
            <a:r>
              <a:rPr lang="en-GB" dirty="0">
                <a:solidFill>
                  <a:srgbClr val="002060"/>
                </a:solidFill>
              </a:rPr>
              <a:t>Satisfaction</a:t>
            </a:r>
            <a:r>
              <a:rPr lang="en-GB" sz="2400" dirty="0">
                <a:solidFill>
                  <a:srgbClr val="002060"/>
                </a:solidFill>
              </a:rPr>
              <a:t>   </a:t>
            </a:r>
            <a:endParaRPr lang="en-NG" sz="2400" dirty="0"/>
          </a:p>
        </p:txBody>
      </p:sp>
      <p:sp>
        <p:nvSpPr>
          <p:cNvPr id="5" name="TextBox 4">
            <a:extLst>
              <a:ext uri="{FF2B5EF4-FFF2-40B4-BE49-F238E27FC236}">
                <a16:creationId xmlns:a16="http://schemas.microsoft.com/office/drawing/2014/main" id="{1E96512F-E0A8-92F9-3BB7-1EADF0A185FF}"/>
              </a:ext>
            </a:extLst>
          </p:cNvPr>
          <p:cNvSpPr txBox="1"/>
          <p:nvPr/>
        </p:nvSpPr>
        <p:spPr>
          <a:xfrm>
            <a:off x="520506" y="4742305"/>
            <a:ext cx="11324491" cy="1077218"/>
          </a:xfrm>
          <a:prstGeom prst="rect">
            <a:avLst/>
          </a:prstGeom>
          <a:noFill/>
        </p:spPr>
        <p:txBody>
          <a:bodyPr wrap="square">
            <a:spAutoFit/>
          </a:bodyPr>
          <a:lstStyle/>
          <a:p>
            <a:r>
              <a:rPr lang="en-GB" sz="3200" b="1" dirty="0">
                <a:solidFill>
                  <a:srgbClr val="002060"/>
                </a:solidFill>
              </a:rPr>
              <a:t>The highest satisfaction among employee is average with 364 staffs </a:t>
            </a:r>
            <a:endParaRPr lang="en-NG" sz="3200" b="1" dirty="0">
              <a:solidFill>
                <a:srgbClr val="002060"/>
              </a:solidFill>
            </a:endParaRPr>
          </a:p>
        </p:txBody>
      </p:sp>
      <p:graphicFrame>
        <p:nvGraphicFramePr>
          <p:cNvPr id="3" name="Chart 2">
            <a:extLst>
              <a:ext uri="{FF2B5EF4-FFF2-40B4-BE49-F238E27FC236}">
                <a16:creationId xmlns:a16="http://schemas.microsoft.com/office/drawing/2014/main" id="{FB1E1A8A-808D-64E9-7F8B-D54F42CA0C77}"/>
              </a:ext>
            </a:extLst>
          </p:cNvPr>
          <p:cNvGraphicFramePr>
            <a:graphicFrameLocks/>
          </p:cNvGraphicFramePr>
          <p:nvPr>
            <p:extLst>
              <p:ext uri="{D42A27DB-BD31-4B8C-83A1-F6EECF244321}">
                <p14:modId xmlns:p14="http://schemas.microsoft.com/office/powerpoint/2010/main" val="755650598"/>
              </p:ext>
            </p:extLst>
          </p:nvPr>
        </p:nvGraphicFramePr>
        <p:xfrm>
          <a:off x="2037471" y="890803"/>
          <a:ext cx="8117058" cy="336925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88069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10559982" cy="369039"/>
          </a:xfrm>
        </p:spPr>
        <p:txBody>
          <a:bodyPr>
            <a:normAutofit fontScale="90000"/>
          </a:bodyPr>
          <a:lstStyle/>
          <a:p>
            <a:r>
              <a:rPr lang="en-GB" sz="4000" dirty="0">
                <a:solidFill>
                  <a:srgbClr val="002060"/>
                </a:solidFill>
              </a:rPr>
              <a:t>Attrition</a:t>
            </a:r>
            <a:r>
              <a:rPr lang="en-GB" sz="3200" dirty="0">
                <a:solidFill>
                  <a:srgbClr val="002060"/>
                </a:solidFill>
              </a:rPr>
              <a:t> </a:t>
            </a:r>
            <a:endParaRPr lang="en-NG" dirty="0"/>
          </a:p>
        </p:txBody>
      </p:sp>
      <p:graphicFrame>
        <p:nvGraphicFramePr>
          <p:cNvPr id="3" name="Chart 2">
            <a:extLst>
              <a:ext uri="{FF2B5EF4-FFF2-40B4-BE49-F238E27FC236}">
                <a16:creationId xmlns:a16="http://schemas.microsoft.com/office/drawing/2014/main" id="{9AB3B606-5463-8C9A-1063-D22E2999E0BF}"/>
              </a:ext>
            </a:extLst>
          </p:cNvPr>
          <p:cNvGraphicFramePr>
            <a:graphicFrameLocks/>
          </p:cNvGraphicFramePr>
          <p:nvPr/>
        </p:nvGraphicFramePr>
        <p:xfrm>
          <a:off x="2700997" y="900332"/>
          <a:ext cx="6597748" cy="3685736"/>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52E15AD5-4224-B81F-4EDF-DF36B9FF06E3}"/>
              </a:ext>
            </a:extLst>
          </p:cNvPr>
          <p:cNvSpPr txBox="1"/>
          <p:nvPr/>
        </p:nvSpPr>
        <p:spPr>
          <a:xfrm>
            <a:off x="567397" y="4895557"/>
            <a:ext cx="11057206" cy="584775"/>
          </a:xfrm>
          <a:prstGeom prst="rect">
            <a:avLst/>
          </a:prstGeom>
          <a:noFill/>
        </p:spPr>
        <p:txBody>
          <a:bodyPr wrap="square">
            <a:spAutoFit/>
          </a:bodyPr>
          <a:lstStyle/>
          <a:p>
            <a:r>
              <a:rPr lang="en-US" sz="3200" b="1" dirty="0">
                <a:solidFill>
                  <a:srgbClr val="002060"/>
                </a:solidFill>
              </a:rPr>
              <a:t>The attrition rate is 30% which represent 234 employees</a:t>
            </a:r>
            <a:endParaRPr lang="en-NG" sz="3200" b="1" dirty="0">
              <a:solidFill>
                <a:srgbClr val="002060"/>
              </a:solidFill>
            </a:endParaRPr>
          </a:p>
        </p:txBody>
      </p:sp>
    </p:spTree>
    <p:extLst>
      <p:ext uri="{BB962C8B-B14F-4D97-AF65-F5344CB8AC3E}">
        <p14:creationId xmlns:p14="http://schemas.microsoft.com/office/powerpoint/2010/main" val="2092314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200609" y="152734"/>
            <a:ext cx="10559982" cy="494380"/>
          </a:xfrm>
        </p:spPr>
        <p:txBody>
          <a:bodyPr>
            <a:noAutofit/>
          </a:bodyPr>
          <a:lstStyle/>
          <a:p>
            <a:r>
              <a:rPr lang="en-GB" dirty="0">
                <a:solidFill>
                  <a:srgbClr val="002060"/>
                </a:solidFill>
              </a:rPr>
              <a:t>Salary by department</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1613096" y="5158378"/>
            <a:ext cx="8965808" cy="830997"/>
          </a:xfrm>
          <a:prstGeom prst="rect">
            <a:avLst/>
          </a:prstGeom>
          <a:noFill/>
        </p:spPr>
        <p:txBody>
          <a:bodyPr wrap="square">
            <a:spAutoFit/>
          </a:bodyPr>
          <a:lstStyle/>
          <a:p>
            <a:r>
              <a:rPr lang="en-US" sz="2400" dirty="0">
                <a:solidFill>
                  <a:srgbClr val="002060"/>
                </a:solidFill>
              </a:rPr>
              <a:t>The Marketing department has the highest average salary of 63,224 </a:t>
            </a:r>
            <a:endParaRPr lang="en-NG" sz="2400" dirty="0">
              <a:solidFill>
                <a:srgbClr val="002060"/>
              </a:solidFill>
            </a:endParaRPr>
          </a:p>
        </p:txBody>
      </p:sp>
      <p:graphicFrame>
        <p:nvGraphicFramePr>
          <p:cNvPr id="6" name="Chart 5">
            <a:extLst>
              <a:ext uri="{FF2B5EF4-FFF2-40B4-BE49-F238E27FC236}">
                <a16:creationId xmlns:a16="http://schemas.microsoft.com/office/drawing/2014/main" id="{EDF8D3E4-C204-8BF1-6504-0EA472A33DD2}"/>
              </a:ext>
            </a:extLst>
          </p:cNvPr>
          <p:cNvGraphicFramePr>
            <a:graphicFrameLocks/>
          </p:cNvGraphicFramePr>
          <p:nvPr>
            <p:extLst>
              <p:ext uri="{D42A27DB-BD31-4B8C-83A1-F6EECF244321}">
                <p14:modId xmlns:p14="http://schemas.microsoft.com/office/powerpoint/2010/main" val="337293288"/>
              </p:ext>
            </p:extLst>
          </p:nvPr>
        </p:nvGraphicFramePr>
        <p:xfrm>
          <a:off x="1308294" y="1237957"/>
          <a:ext cx="9777047" cy="301971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037700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10559982" cy="369039"/>
          </a:xfrm>
        </p:spPr>
        <p:txBody>
          <a:bodyPr>
            <a:noAutofit/>
          </a:bodyPr>
          <a:lstStyle/>
          <a:p>
            <a:r>
              <a:rPr lang="en-GB" dirty="0">
                <a:solidFill>
                  <a:srgbClr val="002060"/>
                </a:solidFill>
              </a:rPr>
              <a:t>Salary by role</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1613096" y="5158378"/>
            <a:ext cx="8965808" cy="461665"/>
          </a:xfrm>
          <a:prstGeom prst="rect">
            <a:avLst/>
          </a:prstGeom>
          <a:noFill/>
        </p:spPr>
        <p:txBody>
          <a:bodyPr wrap="square">
            <a:spAutoFit/>
          </a:bodyPr>
          <a:lstStyle/>
          <a:p>
            <a:r>
              <a:rPr lang="en-US" sz="2400" b="1" dirty="0">
                <a:solidFill>
                  <a:srgbClr val="002060"/>
                </a:solidFill>
              </a:rPr>
              <a:t>The specialist role has the highest average salary of 64,341 </a:t>
            </a:r>
            <a:endParaRPr lang="en-NG" sz="2400" b="1" dirty="0">
              <a:solidFill>
                <a:srgbClr val="002060"/>
              </a:solidFill>
            </a:endParaRPr>
          </a:p>
        </p:txBody>
      </p:sp>
      <p:graphicFrame>
        <p:nvGraphicFramePr>
          <p:cNvPr id="6" name="Chart 5">
            <a:extLst>
              <a:ext uri="{FF2B5EF4-FFF2-40B4-BE49-F238E27FC236}">
                <a16:creationId xmlns:a16="http://schemas.microsoft.com/office/drawing/2014/main" id="{340CACFC-3893-2F37-048E-20F953FF6F2A}"/>
              </a:ext>
            </a:extLst>
          </p:cNvPr>
          <p:cNvGraphicFramePr>
            <a:graphicFrameLocks/>
          </p:cNvGraphicFramePr>
          <p:nvPr/>
        </p:nvGraphicFramePr>
        <p:xfrm>
          <a:off x="1434906" y="1012875"/>
          <a:ext cx="9383150" cy="336862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59106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10559982" cy="369039"/>
          </a:xfrm>
        </p:spPr>
        <p:txBody>
          <a:bodyPr>
            <a:normAutofit fontScale="90000"/>
          </a:bodyPr>
          <a:lstStyle/>
          <a:p>
            <a:r>
              <a:rPr lang="en-GB" dirty="0">
                <a:solidFill>
                  <a:srgbClr val="002060"/>
                </a:solidFill>
              </a:rPr>
              <a:t>Average year of service by average year of rating</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1186541" y="5158378"/>
            <a:ext cx="10208289" cy="830997"/>
          </a:xfrm>
          <a:prstGeom prst="rect">
            <a:avLst/>
          </a:prstGeom>
          <a:noFill/>
        </p:spPr>
        <p:txBody>
          <a:bodyPr wrap="square">
            <a:spAutoFit/>
          </a:bodyPr>
          <a:lstStyle/>
          <a:p>
            <a:r>
              <a:rPr lang="en-US" sz="2400" b="1" dirty="0">
                <a:solidFill>
                  <a:srgbClr val="002060"/>
                </a:solidFill>
              </a:rPr>
              <a:t>The highest is good with 8.5 and 9.0 for average year of service and year of rating </a:t>
            </a:r>
            <a:endParaRPr lang="en-NG" sz="2400" b="1" dirty="0">
              <a:solidFill>
                <a:srgbClr val="002060"/>
              </a:solidFill>
            </a:endParaRPr>
          </a:p>
        </p:txBody>
      </p:sp>
      <p:graphicFrame>
        <p:nvGraphicFramePr>
          <p:cNvPr id="4" name="Chart 3">
            <a:extLst>
              <a:ext uri="{FF2B5EF4-FFF2-40B4-BE49-F238E27FC236}">
                <a16:creationId xmlns:a16="http://schemas.microsoft.com/office/drawing/2014/main" id="{3F9F94DF-26F3-FACB-B51F-67B824BC50F6}"/>
              </a:ext>
            </a:extLst>
          </p:cNvPr>
          <p:cNvGraphicFramePr>
            <a:graphicFrameLocks/>
          </p:cNvGraphicFramePr>
          <p:nvPr>
            <p:extLst>
              <p:ext uri="{D42A27DB-BD31-4B8C-83A1-F6EECF244321}">
                <p14:modId xmlns:p14="http://schemas.microsoft.com/office/powerpoint/2010/main" val="1771281439"/>
              </p:ext>
            </p:extLst>
          </p:nvPr>
        </p:nvGraphicFramePr>
        <p:xfrm>
          <a:off x="1186541" y="1055077"/>
          <a:ext cx="9926936" cy="374552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675777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10559982" cy="369039"/>
          </a:xfrm>
        </p:spPr>
        <p:txBody>
          <a:bodyPr>
            <a:normAutofit fontScale="90000"/>
          </a:bodyPr>
          <a:lstStyle/>
          <a:p>
            <a:r>
              <a:rPr lang="en-GB" dirty="0">
                <a:solidFill>
                  <a:srgbClr val="002060"/>
                </a:solidFill>
              </a:rPr>
              <a:t>Demography – Age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675250" y="4526263"/>
            <a:ext cx="11268222" cy="1569660"/>
          </a:xfrm>
          <a:prstGeom prst="rect">
            <a:avLst/>
          </a:prstGeom>
          <a:noFill/>
        </p:spPr>
        <p:txBody>
          <a:bodyPr wrap="square">
            <a:spAutoFit/>
          </a:bodyPr>
          <a:lstStyle/>
          <a:p>
            <a:pPr marL="342900" indent="-342900">
              <a:buFont typeface="Arial" panose="020B0604020202020204" pitchFamily="34" charset="0"/>
              <a:buChar char="•"/>
            </a:pPr>
            <a:r>
              <a:rPr lang="en-US" sz="2400" b="1" dirty="0">
                <a:solidFill>
                  <a:srgbClr val="002060"/>
                </a:solidFill>
              </a:rPr>
              <a:t>Approx. 90% of the workforce are between ages 26-40. </a:t>
            </a:r>
          </a:p>
          <a:p>
            <a:pPr marL="342900" indent="-342900">
              <a:buFont typeface="Arial" panose="020B0604020202020204" pitchFamily="34" charset="0"/>
              <a:buChar char="•"/>
            </a:pPr>
            <a:r>
              <a:rPr lang="en-US" sz="2400" b="1" dirty="0">
                <a:solidFill>
                  <a:srgbClr val="002060"/>
                </a:solidFill>
              </a:rPr>
              <a:t>The employees are mostly young people and young adult, up to midlife ages. </a:t>
            </a:r>
          </a:p>
          <a:p>
            <a:pPr marL="342900" indent="-342900">
              <a:buFont typeface="Arial" panose="020B0604020202020204" pitchFamily="34" charset="0"/>
              <a:buChar char="•"/>
            </a:pPr>
            <a:r>
              <a:rPr lang="en-US" sz="2400" b="1" dirty="0">
                <a:solidFill>
                  <a:srgbClr val="002060"/>
                </a:solidFill>
              </a:rPr>
              <a:t>Mostly married, career and  income minded</a:t>
            </a:r>
            <a:r>
              <a:rPr lang="en-US" sz="2400" dirty="0"/>
              <a:t>.</a:t>
            </a:r>
            <a:endParaRPr lang="en-NG" sz="2400" dirty="0">
              <a:solidFill>
                <a:srgbClr val="002060"/>
              </a:solidFill>
            </a:endParaRPr>
          </a:p>
        </p:txBody>
      </p:sp>
      <p:graphicFrame>
        <p:nvGraphicFramePr>
          <p:cNvPr id="8" name="Table 7">
            <a:extLst>
              <a:ext uri="{FF2B5EF4-FFF2-40B4-BE49-F238E27FC236}">
                <a16:creationId xmlns:a16="http://schemas.microsoft.com/office/drawing/2014/main" id="{78D82930-AC9F-B72D-CAEA-9907E909C524}"/>
              </a:ext>
            </a:extLst>
          </p:cNvPr>
          <p:cNvGraphicFramePr>
            <a:graphicFrameLocks noGrp="1"/>
          </p:cNvGraphicFramePr>
          <p:nvPr>
            <p:extLst>
              <p:ext uri="{D42A27DB-BD31-4B8C-83A1-F6EECF244321}">
                <p14:modId xmlns:p14="http://schemas.microsoft.com/office/powerpoint/2010/main" val="3289517178"/>
              </p:ext>
            </p:extLst>
          </p:nvPr>
        </p:nvGraphicFramePr>
        <p:xfrm>
          <a:off x="1308295" y="900333"/>
          <a:ext cx="9622302" cy="3362180"/>
        </p:xfrm>
        <a:graphic>
          <a:graphicData uri="http://schemas.openxmlformats.org/drawingml/2006/table">
            <a:tbl>
              <a:tblPr/>
              <a:tblGrid>
                <a:gridCol w="2966560">
                  <a:extLst>
                    <a:ext uri="{9D8B030D-6E8A-4147-A177-3AD203B41FA5}">
                      <a16:colId xmlns:a16="http://schemas.microsoft.com/office/drawing/2014/main" val="2321511920"/>
                    </a:ext>
                  </a:extLst>
                </a:gridCol>
                <a:gridCol w="3270822">
                  <a:extLst>
                    <a:ext uri="{9D8B030D-6E8A-4147-A177-3AD203B41FA5}">
                      <a16:colId xmlns:a16="http://schemas.microsoft.com/office/drawing/2014/main" val="30835514"/>
                    </a:ext>
                  </a:extLst>
                </a:gridCol>
                <a:gridCol w="3384920">
                  <a:extLst>
                    <a:ext uri="{9D8B030D-6E8A-4147-A177-3AD203B41FA5}">
                      <a16:colId xmlns:a16="http://schemas.microsoft.com/office/drawing/2014/main" val="2297054703"/>
                    </a:ext>
                  </a:extLst>
                </a:gridCol>
              </a:tblGrid>
              <a:tr h="1112188">
                <a:tc>
                  <a:txBody>
                    <a:bodyPr/>
                    <a:lstStyle/>
                    <a:p>
                      <a:pPr algn="l" fontAlgn="b"/>
                      <a:r>
                        <a:rPr lang="en-GB" sz="3200" b="1" i="0" u="none" strike="noStrike">
                          <a:solidFill>
                            <a:srgbClr val="002060"/>
                          </a:solidFill>
                          <a:effectLst/>
                          <a:highlight>
                            <a:srgbClr val="D9E1F2"/>
                          </a:highlight>
                          <a:latin typeface="Calibri" panose="020F0502020204030204" pitchFamily="34" charset="0"/>
                        </a:rPr>
                        <a:t>Row Labels</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3200" b="1" i="0" u="none" strike="noStrike">
                          <a:solidFill>
                            <a:srgbClr val="002060"/>
                          </a:solidFill>
                          <a:effectLst/>
                          <a:highlight>
                            <a:srgbClr val="D9E1F2"/>
                          </a:highlight>
                          <a:latin typeface="Calibri" panose="020F0502020204030204" pitchFamily="34" charset="0"/>
                        </a:rPr>
                        <a:t>Total Employee</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3200" b="1" i="0" u="none" strike="noStrike">
                          <a:solidFill>
                            <a:srgbClr val="002060"/>
                          </a:solidFill>
                          <a:effectLst/>
                          <a:highlight>
                            <a:srgbClr val="D9E1F2"/>
                          </a:highlight>
                          <a:latin typeface="Calibri" panose="020F0502020204030204" pitchFamily="34" charset="0"/>
                        </a:rPr>
                        <a:t>Total Employee %</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292748072"/>
                  </a:ext>
                </a:extLst>
              </a:tr>
              <a:tr h="562498">
                <a:tc>
                  <a:txBody>
                    <a:bodyPr/>
                    <a:lstStyle/>
                    <a:p>
                      <a:pPr algn="l" fontAlgn="b"/>
                      <a:r>
                        <a:rPr lang="en-GB" sz="3200" b="0" i="0" u="none" strike="noStrike">
                          <a:solidFill>
                            <a:srgbClr val="002060"/>
                          </a:solidFill>
                          <a:effectLst/>
                          <a:latin typeface="Calibri" panose="020F0502020204030204" pitchFamily="34" charset="0"/>
                        </a:rPr>
                        <a:t>26-30yrs</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noFill/>
                  </a:tcPr>
                </a:tc>
                <a:tc>
                  <a:txBody>
                    <a:bodyPr/>
                    <a:lstStyle/>
                    <a:p>
                      <a:pPr algn="r" fontAlgn="b"/>
                      <a:r>
                        <a:rPr lang="en-NG" sz="3200" b="0" i="0" u="none" strike="noStrike">
                          <a:solidFill>
                            <a:srgbClr val="002060"/>
                          </a:solidFill>
                          <a:effectLst/>
                          <a:latin typeface="Calibri" panose="020F0502020204030204" pitchFamily="34" charset="0"/>
                        </a:rPr>
                        <a:t>228</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noFill/>
                  </a:tcPr>
                </a:tc>
                <a:tc>
                  <a:txBody>
                    <a:bodyPr/>
                    <a:lstStyle/>
                    <a:p>
                      <a:pPr algn="r" fontAlgn="b"/>
                      <a:r>
                        <a:rPr lang="en-NG" sz="3200" b="0" i="0" u="none" strike="noStrike">
                          <a:solidFill>
                            <a:srgbClr val="002060"/>
                          </a:solidFill>
                          <a:effectLst/>
                          <a:latin typeface="Calibri" panose="020F0502020204030204" pitchFamily="34" charset="0"/>
                        </a:rPr>
                        <a:t>29.2%</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noFill/>
                  </a:tcPr>
                </a:tc>
                <a:extLst>
                  <a:ext uri="{0D108BD9-81ED-4DB2-BD59-A6C34878D82A}">
                    <a16:rowId xmlns:a16="http://schemas.microsoft.com/office/drawing/2014/main" val="1651963731"/>
                  </a:ext>
                </a:extLst>
              </a:tr>
              <a:tr h="562498">
                <a:tc>
                  <a:txBody>
                    <a:bodyPr/>
                    <a:lstStyle/>
                    <a:p>
                      <a:pPr algn="l" fontAlgn="b"/>
                      <a:r>
                        <a:rPr lang="en-GB" sz="3200" b="0" i="0" u="none" strike="noStrike">
                          <a:solidFill>
                            <a:srgbClr val="002060"/>
                          </a:solidFill>
                          <a:effectLst/>
                          <a:latin typeface="Calibri" panose="020F0502020204030204" pitchFamily="34" charset="0"/>
                        </a:rPr>
                        <a:t>31-35yrs</a:t>
                      </a:r>
                    </a:p>
                  </a:txBody>
                  <a:tcPr marL="9525" marR="9525" marT="9525" marB="0" anchor="b">
                    <a:lnL>
                      <a:noFill/>
                    </a:lnL>
                    <a:lnR>
                      <a:noFill/>
                    </a:lnR>
                    <a:lnT>
                      <a:noFill/>
                    </a:lnT>
                    <a:lnB>
                      <a:noFill/>
                    </a:lnB>
                    <a:noFill/>
                  </a:tcPr>
                </a:tc>
                <a:tc>
                  <a:txBody>
                    <a:bodyPr/>
                    <a:lstStyle/>
                    <a:p>
                      <a:pPr algn="r" fontAlgn="b"/>
                      <a:r>
                        <a:rPr lang="en-NG" sz="3200" b="0" i="0" u="none" strike="noStrike">
                          <a:solidFill>
                            <a:srgbClr val="002060"/>
                          </a:solidFill>
                          <a:effectLst/>
                          <a:latin typeface="Calibri" panose="020F0502020204030204" pitchFamily="34" charset="0"/>
                        </a:rPr>
                        <a:t>292</a:t>
                      </a:r>
                    </a:p>
                  </a:txBody>
                  <a:tcPr marL="9525" marR="9525" marT="9525" marB="0" anchor="b">
                    <a:lnL>
                      <a:noFill/>
                    </a:lnL>
                    <a:lnR>
                      <a:noFill/>
                    </a:lnR>
                    <a:lnT>
                      <a:noFill/>
                    </a:lnT>
                    <a:lnB>
                      <a:noFill/>
                    </a:lnB>
                    <a:noFill/>
                  </a:tcPr>
                </a:tc>
                <a:tc>
                  <a:txBody>
                    <a:bodyPr/>
                    <a:lstStyle/>
                    <a:p>
                      <a:pPr algn="r" fontAlgn="b"/>
                      <a:r>
                        <a:rPr lang="en-NG" sz="3200" b="0" i="0" u="none" strike="noStrike">
                          <a:solidFill>
                            <a:srgbClr val="002060"/>
                          </a:solidFill>
                          <a:effectLst/>
                          <a:latin typeface="Calibri" panose="020F0502020204030204" pitchFamily="34" charset="0"/>
                        </a:rPr>
                        <a:t>37.4%</a:t>
                      </a:r>
                    </a:p>
                  </a:txBody>
                  <a:tcPr marL="9525" marR="9525" marT="9525" marB="0" anchor="b">
                    <a:lnL>
                      <a:noFill/>
                    </a:lnL>
                    <a:lnR>
                      <a:noFill/>
                    </a:lnR>
                    <a:lnT>
                      <a:noFill/>
                    </a:lnT>
                    <a:lnB>
                      <a:noFill/>
                    </a:lnB>
                    <a:noFill/>
                  </a:tcPr>
                </a:tc>
                <a:extLst>
                  <a:ext uri="{0D108BD9-81ED-4DB2-BD59-A6C34878D82A}">
                    <a16:rowId xmlns:a16="http://schemas.microsoft.com/office/drawing/2014/main" val="3983294686"/>
                  </a:ext>
                </a:extLst>
              </a:tr>
              <a:tr h="562498">
                <a:tc>
                  <a:txBody>
                    <a:bodyPr/>
                    <a:lstStyle/>
                    <a:p>
                      <a:pPr algn="l" fontAlgn="b"/>
                      <a:r>
                        <a:rPr lang="en-GB" sz="3200" b="0" i="0" u="none" strike="noStrike">
                          <a:solidFill>
                            <a:srgbClr val="002060"/>
                          </a:solidFill>
                          <a:effectLst/>
                          <a:latin typeface="Calibri" panose="020F0502020204030204" pitchFamily="34" charset="0"/>
                        </a:rPr>
                        <a:t>36-40yrs</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noFill/>
                  </a:tcPr>
                </a:tc>
                <a:tc>
                  <a:txBody>
                    <a:bodyPr/>
                    <a:lstStyle/>
                    <a:p>
                      <a:pPr algn="r" fontAlgn="b"/>
                      <a:r>
                        <a:rPr lang="en-NG" sz="3200" b="0" i="0" u="none" strike="noStrike" dirty="0">
                          <a:solidFill>
                            <a:srgbClr val="002060"/>
                          </a:solidFill>
                          <a:effectLst/>
                          <a:latin typeface="Calibri" panose="020F0502020204030204" pitchFamily="34" charset="0"/>
                        </a:rPr>
                        <a:t>180</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noFill/>
                  </a:tcPr>
                </a:tc>
                <a:tc>
                  <a:txBody>
                    <a:bodyPr/>
                    <a:lstStyle/>
                    <a:p>
                      <a:pPr algn="r" fontAlgn="b"/>
                      <a:r>
                        <a:rPr lang="en-NG" sz="3200" b="0" i="0" u="none" strike="noStrike">
                          <a:solidFill>
                            <a:srgbClr val="002060"/>
                          </a:solidFill>
                          <a:effectLst/>
                          <a:latin typeface="Calibri" panose="020F0502020204030204" pitchFamily="34" charset="0"/>
                        </a:rPr>
                        <a:t>23.1%</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noFill/>
                  </a:tcPr>
                </a:tc>
                <a:extLst>
                  <a:ext uri="{0D108BD9-81ED-4DB2-BD59-A6C34878D82A}">
                    <a16:rowId xmlns:a16="http://schemas.microsoft.com/office/drawing/2014/main" val="1876758445"/>
                  </a:ext>
                </a:extLst>
              </a:tr>
              <a:tr h="562498">
                <a:tc>
                  <a:txBody>
                    <a:bodyPr/>
                    <a:lstStyle/>
                    <a:p>
                      <a:pPr algn="l" fontAlgn="b"/>
                      <a:r>
                        <a:rPr lang="en-GB" sz="3200" b="1" i="0" u="none" strike="noStrike">
                          <a:solidFill>
                            <a:srgbClr val="002060"/>
                          </a:solidFill>
                          <a:effectLst/>
                          <a:highlight>
                            <a:srgbClr val="D9E1F2"/>
                          </a:highlight>
                          <a:latin typeface="Calibri" panose="020F0502020204030204" pitchFamily="34" charset="0"/>
                        </a:rPr>
                        <a:t>Grand Total</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solidFill>
                      <a:srgbClr val="D9E1F2"/>
                    </a:solidFill>
                  </a:tcPr>
                </a:tc>
                <a:tc>
                  <a:txBody>
                    <a:bodyPr/>
                    <a:lstStyle/>
                    <a:p>
                      <a:pPr algn="r" fontAlgn="b"/>
                      <a:r>
                        <a:rPr lang="en-NG" sz="3200" b="1" i="0" u="none" strike="noStrike">
                          <a:solidFill>
                            <a:srgbClr val="002060"/>
                          </a:solidFill>
                          <a:effectLst/>
                          <a:highlight>
                            <a:srgbClr val="D9E1F2"/>
                          </a:highlight>
                          <a:latin typeface="Calibri" panose="020F0502020204030204" pitchFamily="34" charset="0"/>
                        </a:rPr>
                        <a:t>700</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solidFill>
                      <a:srgbClr val="D9E1F2"/>
                    </a:solidFill>
                  </a:tcPr>
                </a:tc>
                <a:tc>
                  <a:txBody>
                    <a:bodyPr/>
                    <a:lstStyle/>
                    <a:p>
                      <a:pPr algn="r" fontAlgn="b"/>
                      <a:r>
                        <a:rPr lang="en-NG" sz="3200" b="1" i="0" u="none" strike="noStrike" dirty="0">
                          <a:solidFill>
                            <a:srgbClr val="002060"/>
                          </a:solidFill>
                          <a:effectLst/>
                          <a:highlight>
                            <a:srgbClr val="D9E1F2"/>
                          </a:highlight>
                          <a:latin typeface="Calibri" panose="020F0502020204030204" pitchFamily="34" charset="0"/>
                        </a:rPr>
                        <a:t>89.7%</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solidFill>
                      <a:srgbClr val="D9E1F2"/>
                    </a:solidFill>
                  </a:tcPr>
                </a:tc>
                <a:extLst>
                  <a:ext uri="{0D108BD9-81ED-4DB2-BD59-A6C34878D82A}">
                    <a16:rowId xmlns:a16="http://schemas.microsoft.com/office/drawing/2014/main" val="4270904791"/>
                  </a:ext>
                </a:extLst>
              </a:tr>
            </a:tbl>
          </a:graphicData>
        </a:graphic>
      </p:graphicFrame>
      <p:sp>
        <p:nvSpPr>
          <p:cNvPr id="9" name="Title 1">
            <a:extLst>
              <a:ext uri="{FF2B5EF4-FFF2-40B4-BE49-F238E27FC236}">
                <a16:creationId xmlns:a16="http://schemas.microsoft.com/office/drawing/2014/main" id="{1B8BBE16-71D4-B30C-95F3-07CC9CC3B1E8}"/>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13988117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0" y="221804"/>
            <a:ext cx="4679687" cy="369039"/>
          </a:xfrm>
        </p:spPr>
        <p:txBody>
          <a:bodyPr>
            <a:normAutofit fontScale="90000"/>
          </a:bodyPr>
          <a:lstStyle/>
          <a:p>
            <a:r>
              <a:rPr lang="en-GB" dirty="0">
                <a:solidFill>
                  <a:srgbClr val="002060"/>
                </a:solidFill>
              </a:rPr>
              <a:t>Demography – Gender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2105465" y="5036232"/>
            <a:ext cx="7390228" cy="461665"/>
          </a:xfrm>
          <a:prstGeom prst="rect">
            <a:avLst/>
          </a:prstGeom>
          <a:noFill/>
        </p:spPr>
        <p:txBody>
          <a:bodyPr wrap="square">
            <a:spAutoFit/>
          </a:bodyPr>
          <a:lstStyle/>
          <a:p>
            <a:r>
              <a:rPr lang="en-US" sz="2400" b="1" dirty="0">
                <a:solidFill>
                  <a:srgbClr val="002060"/>
                </a:solidFill>
              </a:rPr>
              <a:t>Imbalance recruitment and retention of female</a:t>
            </a:r>
            <a:endParaRPr lang="en-NG" sz="2400" b="1" dirty="0">
              <a:solidFill>
                <a:srgbClr val="002060"/>
              </a:solidFill>
            </a:endParaRPr>
          </a:p>
        </p:txBody>
      </p:sp>
      <p:graphicFrame>
        <p:nvGraphicFramePr>
          <p:cNvPr id="3" name="Chart 2">
            <a:extLst>
              <a:ext uri="{FF2B5EF4-FFF2-40B4-BE49-F238E27FC236}">
                <a16:creationId xmlns:a16="http://schemas.microsoft.com/office/drawing/2014/main" id="{F31A0623-C521-6089-410C-C54BB1E68396}"/>
              </a:ext>
            </a:extLst>
          </p:cNvPr>
          <p:cNvGraphicFramePr>
            <a:graphicFrameLocks/>
          </p:cNvGraphicFramePr>
          <p:nvPr>
            <p:extLst>
              <p:ext uri="{D42A27DB-BD31-4B8C-83A1-F6EECF244321}">
                <p14:modId xmlns:p14="http://schemas.microsoft.com/office/powerpoint/2010/main" val="2106585838"/>
              </p:ext>
            </p:extLst>
          </p:nvPr>
        </p:nvGraphicFramePr>
        <p:xfrm>
          <a:off x="1434905" y="1012873"/>
          <a:ext cx="9312812" cy="4023359"/>
        </p:xfrm>
        <a:graphic>
          <a:graphicData uri="http://schemas.openxmlformats.org/drawingml/2006/chart">
            <c:chart xmlns:c="http://schemas.openxmlformats.org/drawingml/2006/chart" xmlns:r="http://schemas.openxmlformats.org/officeDocument/2006/relationships" r:id="rId2"/>
          </a:graphicData>
        </a:graphic>
      </p:graphicFrame>
      <p:sp>
        <p:nvSpPr>
          <p:cNvPr id="4" name="Title 1">
            <a:extLst>
              <a:ext uri="{FF2B5EF4-FFF2-40B4-BE49-F238E27FC236}">
                <a16:creationId xmlns:a16="http://schemas.microsoft.com/office/drawing/2014/main" id="{D769B839-2906-95DE-CBA1-19A624635489}"/>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22004175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4271724" cy="369039"/>
          </a:xfrm>
        </p:spPr>
        <p:txBody>
          <a:bodyPr>
            <a:normAutofit fontScale="90000"/>
          </a:bodyPr>
          <a:lstStyle/>
          <a:p>
            <a:r>
              <a:rPr lang="en-GB" dirty="0">
                <a:solidFill>
                  <a:srgbClr val="002060"/>
                </a:solidFill>
              </a:rPr>
              <a:t>Performance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1186541" y="4628271"/>
            <a:ext cx="9631514" cy="461665"/>
          </a:xfrm>
          <a:prstGeom prst="rect">
            <a:avLst/>
          </a:prstGeom>
          <a:noFill/>
        </p:spPr>
        <p:txBody>
          <a:bodyPr wrap="square">
            <a:spAutoFit/>
          </a:bodyPr>
          <a:lstStyle/>
          <a:p>
            <a:r>
              <a:rPr lang="en-US" sz="2400" b="1" dirty="0">
                <a:solidFill>
                  <a:srgbClr val="002060"/>
                </a:solidFill>
              </a:rPr>
              <a:t>Approximately 71% of Employees Performed Below Average</a:t>
            </a:r>
            <a:endParaRPr lang="en-NG" sz="2400" b="1" dirty="0">
              <a:solidFill>
                <a:srgbClr val="002060"/>
              </a:solidFill>
            </a:endParaRPr>
          </a:p>
        </p:txBody>
      </p:sp>
      <p:graphicFrame>
        <p:nvGraphicFramePr>
          <p:cNvPr id="4" name="Table 3">
            <a:extLst>
              <a:ext uri="{FF2B5EF4-FFF2-40B4-BE49-F238E27FC236}">
                <a16:creationId xmlns:a16="http://schemas.microsoft.com/office/drawing/2014/main" id="{C0AAE923-2B48-6A44-3DBD-4C23376611FB}"/>
              </a:ext>
            </a:extLst>
          </p:cNvPr>
          <p:cNvGraphicFramePr>
            <a:graphicFrameLocks noGrp="1"/>
          </p:cNvGraphicFramePr>
          <p:nvPr>
            <p:extLst>
              <p:ext uri="{D42A27DB-BD31-4B8C-83A1-F6EECF244321}">
                <p14:modId xmlns:p14="http://schemas.microsoft.com/office/powerpoint/2010/main" val="3075692402"/>
              </p:ext>
            </p:extLst>
          </p:nvPr>
        </p:nvGraphicFramePr>
        <p:xfrm>
          <a:off x="1186542" y="965041"/>
          <a:ext cx="9504904" cy="2833236"/>
        </p:xfrm>
        <a:graphic>
          <a:graphicData uri="http://schemas.openxmlformats.org/drawingml/2006/table">
            <a:tbl>
              <a:tblPr/>
              <a:tblGrid>
                <a:gridCol w="1800517">
                  <a:extLst>
                    <a:ext uri="{9D8B030D-6E8A-4147-A177-3AD203B41FA5}">
                      <a16:colId xmlns:a16="http://schemas.microsoft.com/office/drawing/2014/main" val="1912115327"/>
                    </a:ext>
                  </a:extLst>
                </a:gridCol>
                <a:gridCol w="3972880">
                  <a:extLst>
                    <a:ext uri="{9D8B030D-6E8A-4147-A177-3AD203B41FA5}">
                      <a16:colId xmlns:a16="http://schemas.microsoft.com/office/drawing/2014/main" val="942266210"/>
                    </a:ext>
                  </a:extLst>
                </a:gridCol>
                <a:gridCol w="3731507">
                  <a:extLst>
                    <a:ext uri="{9D8B030D-6E8A-4147-A177-3AD203B41FA5}">
                      <a16:colId xmlns:a16="http://schemas.microsoft.com/office/drawing/2014/main" val="2407049860"/>
                    </a:ext>
                  </a:extLst>
                </a:gridCol>
              </a:tblGrid>
              <a:tr h="474212">
                <a:tc>
                  <a:txBody>
                    <a:bodyPr/>
                    <a:lstStyle/>
                    <a:p>
                      <a:pPr algn="l" fontAlgn="b"/>
                      <a:r>
                        <a:rPr lang="en-GB" sz="2400" b="1" i="0" u="none" strike="noStrike" dirty="0">
                          <a:solidFill>
                            <a:srgbClr val="002060"/>
                          </a:solidFill>
                          <a:effectLst/>
                          <a:highlight>
                            <a:srgbClr val="D9E1F2"/>
                          </a:highlight>
                          <a:latin typeface="Calibri" panose="020F0502020204030204" pitchFamily="34" charset="0"/>
                        </a:rPr>
                        <a:t>Row Labels</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2400" b="1" i="0" u="none" strike="noStrike">
                          <a:solidFill>
                            <a:srgbClr val="002060"/>
                          </a:solidFill>
                          <a:effectLst/>
                          <a:highlight>
                            <a:srgbClr val="D9E1F2"/>
                          </a:highlight>
                          <a:latin typeface="Calibri" panose="020F0502020204030204" pitchFamily="34" charset="0"/>
                        </a:rPr>
                        <a:t>Count Of Employee</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2400" b="1" i="0" u="none" strike="noStrike">
                          <a:solidFill>
                            <a:srgbClr val="002060"/>
                          </a:solidFill>
                          <a:effectLst/>
                          <a:highlight>
                            <a:srgbClr val="D9E1F2"/>
                          </a:highlight>
                          <a:latin typeface="Calibri" panose="020F0502020204030204" pitchFamily="34" charset="0"/>
                        </a:rPr>
                        <a:t>Performance Range %</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015458313"/>
                  </a:ext>
                </a:extLst>
              </a:tr>
              <a:tr h="474212">
                <a:tc>
                  <a:txBody>
                    <a:bodyPr/>
                    <a:lstStyle/>
                    <a:p>
                      <a:pPr algn="l" fontAlgn="b"/>
                      <a:r>
                        <a:rPr lang="en-GB" sz="2400" b="1" i="0" u="none" strike="noStrike">
                          <a:solidFill>
                            <a:srgbClr val="002060"/>
                          </a:solidFill>
                          <a:effectLst/>
                          <a:latin typeface="Calibri" panose="020F0502020204030204" pitchFamily="34" charset="0"/>
                        </a:rPr>
                        <a:t>Poor</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noFill/>
                  </a:tcPr>
                </a:tc>
                <a:tc>
                  <a:txBody>
                    <a:bodyPr/>
                    <a:lstStyle/>
                    <a:p>
                      <a:pPr algn="r" fontAlgn="b"/>
                      <a:r>
                        <a:rPr lang="en-NG" sz="2400" b="1" i="0" u="none" strike="noStrike">
                          <a:solidFill>
                            <a:srgbClr val="002060"/>
                          </a:solidFill>
                          <a:effectLst/>
                          <a:latin typeface="Calibri" panose="020F0502020204030204" pitchFamily="34" charset="0"/>
                        </a:rPr>
                        <a:t>135</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noFill/>
                  </a:tcPr>
                </a:tc>
                <a:tc>
                  <a:txBody>
                    <a:bodyPr/>
                    <a:lstStyle/>
                    <a:p>
                      <a:pPr algn="r" fontAlgn="b"/>
                      <a:r>
                        <a:rPr lang="en-NG" sz="2400" b="1" i="0" u="none" strike="noStrike">
                          <a:solidFill>
                            <a:srgbClr val="002060"/>
                          </a:solidFill>
                          <a:effectLst/>
                          <a:latin typeface="Calibri" panose="020F0502020204030204" pitchFamily="34" charset="0"/>
                        </a:rPr>
                        <a:t>17.3%</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noFill/>
                  </a:tcPr>
                </a:tc>
                <a:extLst>
                  <a:ext uri="{0D108BD9-81ED-4DB2-BD59-A6C34878D82A}">
                    <a16:rowId xmlns:a16="http://schemas.microsoft.com/office/drawing/2014/main" val="3445218952"/>
                  </a:ext>
                </a:extLst>
              </a:tr>
              <a:tr h="936388">
                <a:tc>
                  <a:txBody>
                    <a:bodyPr/>
                    <a:lstStyle/>
                    <a:p>
                      <a:pPr algn="l" fontAlgn="b"/>
                      <a:r>
                        <a:rPr lang="en-GB" sz="2400" b="1" i="0" u="none" strike="noStrike">
                          <a:solidFill>
                            <a:srgbClr val="002060"/>
                          </a:solidFill>
                          <a:effectLst/>
                          <a:latin typeface="Calibri" panose="020F0502020204030204" pitchFamily="34" charset="0"/>
                        </a:rPr>
                        <a:t>Below Average</a:t>
                      </a:r>
                    </a:p>
                  </a:txBody>
                  <a:tcPr marL="9525" marR="9525" marT="9525" marB="0" anchor="b">
                    <a:lnL>
                      <a:noFill/>
                    </a:lnL>
                    <a:lnR>
                      <a:noFill/>
                    </a:lnR>
                    <a:lnT>
                      <a:noFill/>
                    </a:lnT>
                    <a:lnB>
                      <a:noFill/>
                    </a:lnB>
                    <a:noFill/>
                  </a:tcPr>
                </a:tc>
                <a:tc>
                  <a:txBody>
                    <a:bodyPr/>
                    <a:lstStyle/>
                    <a:p>
                      <a:pPr algn="r" fontAlgn="b"/>
                      <a:r>
                        <a:rPr lang="en-NG" sz="2400" b="1" i="0" u="none" strike="noStrike">
                          <a:solidFill>
                            <a:srgbClr val="002060"/>
                          </a:solidFill>
                          <a:effectLst/>
                          <a:latin typeface="Calibri" panose="020F0502020204030204" pitchFamily="34" charset="0"/>
                        </a:rPr>
                        <a:t>176</a:t>
                      </a:r>
                    </a:p>
                  </a:txBody>
                  <a:tcPr marL="9525" marR="9525" marT="9525" marB="0" anchor="b">
                    <a:lnL>
                      <a:noFill/>
                    </a:lnL>
                    <a:lnR>
                      <a:noFill/>
                    </a:lnR>
                    <a:lnT>
                      <a:noFill/>
                    </a:lnT>
                    <a:lnB>
                      <a:noFill/>
                    </a:lnB>
                    <a:noFill/>
                  </a:tcPr>
                </a:tc>
                <a:tc>
                  <a:txBody>
                    <a:bodyPr/>
                    <a:lstStyle/>
                    <a:p>
                      <a:pPr algn="r" fontAlgn="b"/>
                      <a:r>
                        <a:rPr lang="en-NG" sz="2400" b="1" i="0" u="none" strike="noStrike">
                          <a:solidFill>
                            <a:srgbClr val="002060"/>
                          </a:solidFill>
                          <a:effectLst/>
                          <a:latin typeface="Calibri" panose="020F0502020204030204" pitchFamily="34" charset="0"/>
                        </a:rPr>
                        <a:t>22.6%</a:t>
                      </a:r>
                    </a:p>
                  </a:txBody>
                  <a:tcPr marL="9525" marR="9525" marT="9525" marB="0" anchor="b">
                    <a:lnL>
                      <a:noFill/>
                    </a:lnL>
                    <a:lnR>
                      <a:noFill/>
                    </a:lnR>
                    <a:lnT>
                      <a:noFill/>
                    </a:lnT>
                    <a:lnB>
                      <a:noFill/>
                    </a:lnB>
                    <a:noFill/>
                  </a:tcPr>
                </a:tc>
                <a:extLst>
                  <a:ext uri="{0D108BD9-81ED-4DB2-BD59-A6C34878D82A}">
                    <a16:rowId xmlns:a16="http://schemas.microsoft.com/office/drawing/2014/main" val="1978927719"/>
                  </a:ext>
                </a:extLst>
              </a:tr>
              <a:tr h="474212">
                <a:tc>
                  <a:txBody>
                    <a:bodyPr/>
                    <a:lstStyle/>
                    <a:p>
                      <a:pPr algn="l" fontAlgn="b"/>
                      <a:r>
                        <a:rPr lang="en-GB" sz="2400" b="1" i="0" u="none" strike="noStrike">
                          <a:solidFill>
                            <a:srgbClr val="002060"/>
                          </a:solidFill>
                          <a:effectLst/>
                          <a:latin typeface="Calibri" panose="020F0502020204030204" pitchFamily="34" charset="0"/>
                        </a:rPr>
                        <a:t>Average</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noFill/>
                  </a:tcPr>
                </a:tc>
                <a:tc>
                  <a:txBody>
                    <a:bodyPr/>
                    <a:lstStyle/>
                    <a:p>
                      <a:pPr algn="r" fontAlgn="b"/>
                      <a:r>
                        <a:rPr lang="en-NG" sz="2400" b="1" i="0" u="none" strike="noStrike">
                          <a:solidFill>
                            <a:srgbClr val="002060"/>
                          </a:solidFill>
                          <a:effectLst/>
                          <a:latin typeface="Calibri" panose="020F0502020204030204" pitchFamily="34" charset="0"/>
                        </a:rPr>
                        <a:t>246</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noFill/>
                  </a:tcPr>
                </a:tc>
                <a:tc>
                  <a:txBody>
                    <a:bodyPr/>
                    <a:lstStyle/>
                    <a:p>
                      <a:pPr algn="r" fontAlgn="b"/>
                      <a:r>
                        <a:rPr lang="en-NG" sz="2400" b="1" i="0" u="none" strike="noStrike" dirty="0">
                          <a:solidFill>
                            <a:srgbClr val="002060"/>
                          </a:solidFill>
                          <a:effectLst/>
                          <a:latin typeface="Calibri" panose="020F0502020204030204" pitchFamily="34" charset="0"/>
                        </a:rPr>
                        <a:t>31.5%</a:t>
                      </a:r>
                    </a:p>
                  </a:txBody>
                  <a:tcPr marL="9525" marR="9525" marT="9525" marB="0" anchor="b">
                    <a:lnL>
                      <a:noFill/>
                    </a:lnL>
                    <a:lnR>
                      <a:noFill/>
                    </a:lnR>
                    <a:lnT>
                      <a:noFill/>
                    </a:lnT>
                    <a:lnB w="6350" cap="flat" cmpd="sng" algn="ctr">
                      <a:solidFill>
                        <a:srgbClr val="8EA9DB"/>
                      </a:solidFill>
                      <a:prstDash val="solid"/>
                      <a:round/>
                      <a:headEnd type="none" w="med" len="med"/>
                      <a:tailEnd type="none" w="med" len="med"/>
                    </a:lnB>
                    <a:noFill/>
                  </a:tcPr>
                </a:tc>
                <a:extLst>
                  <a:ext uri="{0D108BD9-81ED-4DB2-BD59-A6C34878D82A}">
                    <a16:rowId xmlns:a16="http://schemas.microsoft.com/office/drawing/2014/main" val="3230045357"/>
                  </a:ext>
                </a:extLst>
              </a:tr>
              <a:tr h="474212">
                <a:tc>
                  <a:txBody>
                    <a:bodyPr/>
                    <a:lstStyle/>
                    <a:p>
                      <a:pPr algn="l" fontAlgn="b"/>
                      <a:r>
                        <a:rPr lang="en-GB" sz="2400" b="1" i="0" u="none" strike="noStrike">
                          <a:solidFill>
                            <a:srgbClr val="002060"/>
                          </a:solidFill>
                          <a:effectLst/>
                          <a:highlight>
                            <a:srgbClr val="D9E1F2"/>
                          </a:highlight>
                          <a:latin typeface="Calibri" panose="020F0502020204030204" pitchFamily="34" charset="0"/>
                        </a:rPr>
                        <a:t>Grand Total</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solidFill>
                      <a:srgbClr val="D9E1F2"/>
                    </a:solidFill>
                  </a:tcPr>
                </a:tc>
                <a:tc>
                  <a:txBody>
                    <a:bodyPr/>
                    <a:lstStyle/>
                    <a:p>
                      <a:pPr algn="r" fontAlgn="b"/>
                      <a:r>
                        <a:rPr lang="en-NG" sz="2400" b="1" i="0" u="none" strike="noStrike" dirty="0">
                          <a:solidFill>
                            <a:srgbClr val="002060"/>
                          </a:solidFill>
                          <a:effectLst/>
                          <a:highlight>
                            <a:srgbClr val="D9E1F2"/>
                          </a:highlight>
                          <a:latin typeface="Calibri" panose="020F0502020204030204" pitchFamily="34" charset="0"/>
                        </a:rPr>
                        <a:t>557</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solidFill>
                      <a:srgbClr val="D9E1F2"/>
                    </a:solidFill>
                  </a:tcPr>
                </a:tc>
                <a:tc>
                  <a:txBody>
                    <a:bodyPr/>
                    <a:lstStyle/>
                    <a:p>
                      <a:pPr algn="r" fontAlgn="b"/>
                      <a:r>
                        <a:rPr lang="en-NG" sz="2400" b="1" i="0" u="none" strike="noStrike" dirty="0">
                          <a:solidFill>
                            <a:srgbClr val="002060"/>
                          </a:solidFill>
                          <a:effectLst/>
                          <a:highlight>
                            <a:srgbClr val="D9E1F2"/>
                          </a:highlight>
                          <a:latin typeface="Calibri" panose="020F0502020204030204" pitchFamily="34" charset="0"/>
                        </a:rPr>
                        <a:t>71.4%</a:t>
                      </a:r>
                    </a:p>
                  </a:txBody>
                  <a:tcPr marL="9525" marR="9525" marT="9525" marB="0" anchor="b">
                    <a:lnL>
                      <a:noFill/>
                    </a:lnL>
                    <a:lnR>
                      <a:noFill/>
                    </a:lnR>
                    <a:lnT w="6350" cap="flat" cmpd="sng" algn="ctr">
                      <a:solidFill>
                        <a:srgbClr val="8EA9DB"/>
                      </a:solidFill>
                      <a:prstDash val="solid"/>
                      <a:round/>
                      <a:headEnd type="none" w="med" len="med"/>
                      <a:tailEnd type="none" w="med" len="med"/>
                    </a:lnT>
                    <a:lnB>
                      <a:noFill/>
                    </a:lnB>
                    <a:solidFill>
                      <a:srgbClr val="D9E1F2"/>
                    </a:solidFill>
                  </a:tcPr>
                </a:tc>
                <a:extLst>
                  <a:ext uri="{0D108BD9-81ED-4DB2-BD59-A6C34878D82A}">
                    <a16:rowId xmlns:a16="http://schemas.microsoft.com/office/drawing/2014/main" val="368234557"/>
                  </a:ext>
                </a:extLst>
              </a:tr>
            </a:tbl>
          </a:graphicData>
        </a:graphic>
      </p:graphicFrame>
      <p:sp>
        <p:nvSpPr>
          <p:cNvPr id="6" name="Title 1">
            <a:extLst>
              <a:ext uri="{FF2B5EF4-FFF2-40B4-BE49-F238E27FC236}">
                <a16:creationId xmlns:a16="http://schemas.microsoft.com/office/drawing/2014/main" id="{8D43E3EE-0D19-73BA-9CF0-91DCC59760D8}"/>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23445007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4088844" cy="369039"/>
          </a:xfrm>
        </p:spPr>
        <p:txBody>
          <a:bodyPr>
            <a:normAutofit fontScale="90000"/>
          </a:bodyPr>
          <a:lstStyle/>
          <a:p>
            <a:r>
              <a:rPr lang="en-GB" dirty="0">
                <a:solidFill>
                  <a:srgbClr val="002060"/>
                </a:solidFill>
              </a:rPr>
              <a:t>Satisfaction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3404464" y="4730263"/>
            <a:ext cx="5383071" cy="461665"/>
          </a:xfrm>
          <a:prstGeom prst="rect">
            <a:avLst/>
          </a:prstGeom>
          <a:noFill/>
        </p:spPr>
        <p:txBody>
          <a:bodyPr wrap="square">
            <a:spAutoFit/>
          </a:bodyPr>
          <a:lstStyle/>
          <a:p>
            <a:r>
              <a:rPr lang="en-GB" sz="2400" b="1" dirty="0">
                <a:solidFill>
                  <a:srgbClr val="002060"/>
                </a:solidFill>
              </a:rPr>
              <a:t>Average Satisfaction Rating is 3.8 </a:t>
            </a:r>
            <a:endParaRPr lang="en-NG" sz="2400" b="1" dirty="0">
              <a:solidFill>
                <a:srgbClr val="002060"/>
              </a:solidFill>
            </a:endParaRPr>
          </a:p>
        </p:txBody>
      </p:sp>
      <p:graphicFrame>
        <p:nvGraphicFramePr>
          <p:cNvPr id="3" name="Chart 2">
            <a:extLst>
              <a:ext uri="{FF2B5EF4-FFF2-40B4-BE49-F238E27FC236}">
                <a16:creationId xmlns:a16="http://schemas.microsoft.com/office/drawing/2014/main" id="{19A79D4D-4840-9CB5-FDEE-9E499B47CF13}"/>
              </a:ext>
            </a:extLst>
          </p:cNvPr>
          <p:cNvGraphicFramePr>
            <a:graphicFrameLocks/>
          </p:cNvGraphicFramePr>
          <p:nvPr>
            <p:extLst>
              <p:ext uri="{D42A27DB-BD31-4B8C-83A1-F6EECF244321}">
                <p14:modId xmlns:p14="http://schemas.microsoft.com/office/powerpoint/2010/main" val="898714010"/>
              </p:ext>
            </p:extLst>
          </p:nvPr>
        </p:nvGraphicFramePr>
        <p:xfrm>
          <a:off x="1730327" y="1139483"/>
          <a:ext cx="9087728" cy="3272973"/>
        </p:xfrm>
        <a:graphic>
          <a:graphicData uri="http://schemas.openxmlformats.org/drawingml/2006/chart">
            <c:chart xmlns:c="http://schemas.openxmlformats.org/drawingml/2006/chart" xmlns:r="http://schemas.openxmlformats.org/officeDocument/2006/relationships" r:id="rId2"/>
          </a:graphicData>
        </a:graphic>
      </p:graphicFrame>
      <p:sp>
        <p:nvSpPr>
          <p:cNvPr id="8" name="Title 1">
            <a:extLst>
              <a:ext uri="{FF2B5EF4-FFF2-40B4-BE49-F238E27FC236}">
                <a16:creationId xmlns:a16="http://schemas.microsoft.com/office/drawing/2014/main" id="{436E97C7-5771-7F21-5B36-636269872E9D}"/>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1378537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747918" y="909077"/>
            <a:ext cx="10762666" cy="3892168"/>
          </a:xfrm>
        </p:spPr>
        <p:txBody>
          <a:bodyPr anchor="ctr">
            <a:normAutofit fontScale="90000"/>
          </a:bodyPr>
          <a:lstStyle/>
          <a:p>
            <a:r>
              <a:rPr lang="en-US" sz="4800" i="1" dirty="0">
                <a:solidFill>
                  <a:srgbClr val="002060"/>
                </a:solidFill>
              </a:rPr>
              <a:t>Quote that reflects this approach… “</a:t>
            </a:r>
            <a:br>
              <a:rPr lang="en-US" sz="1050" dirty="0">
                <a:solidFill>
                  <a:srgbClr val="002060"/>
                </a:solidFill>
              </a:rPr>
            </a:br>
            <a:r>
              <a:rPr lang="en-US" sz="4800" i="1" dirty="0">
                <a:solidFill>
                  <a:srgbClr val="002060"/>
                </a:solidFill>
              </a:rPr>
              <a:t>It's a small step towards progress, but a significant leap for overall performance.</a:t>
            </a:r>
            <a:br>
              <a:rPr lang="en-US" sz="4800" i="1" dirty="0">
                <a:solidFill>
                  <a:srgbClr val="002060"/>
                </a:solidFill>
              </a:rPr>
            </a:br>
            <a:r>
              <a:rPr lang="en-US" sz="4800" i="1" dirty="0">
                <a:solidFill>
                  <a:srgbClr val="002060"/>
                </a:solidFill>
              </a:rPr>
              <a: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2726361" cy="1143000"/>
          </a:xfrm>
        </p:spPr>
        <p:txBody>
          <a:bodyPr>
            <a:normAutofit fontScale="92500" lnSpcReduction="10000"/>
          </a:bodyPr>
          <a:lstStyle/>
          <a:p>
            <a:r>
              <a:rPr lang="en-US" sz="6600" dirty="0">
                <a:solidFill>
                  <a:srgbClr val="FFFFFF"/>
                </a:solidFill>
              </a:rPr>
              <a:t>quote</a:t>
            </a: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3821557" cy="369039"/>
          </a:xfrm>
        </p:spPr>
        <p:txBody>
          <a:bodyPr>
            <a:normAutofit fontScale="90000"/>
          </a:bodyPr>
          <a:lstStyle/>
          <a:p>
            <a:r>
              <a:rPr lang="en-GB" dirty="0">
                <a:solidFill>
                  <a:srgbClr val="002060"/>
                </a:solidFill>
              </a:rPr>
              <a:t>Satisfaction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3404464" y="4730263"/>
            <a:ext cx="5383071" cy="461665"/>
          </a:xfrm>
          <a:prstGeom prst="rect">
            <a:avLst/>
          </a:prstGeom>
          <a:noFill/>
        </p:spPr>
        <p:txBody>
          <a:bodyPr wrap="square">
            <a:spAutoFit/>
          </a:bodyPr>
          <a:lstStyle/>
          <a:p>
            <a:r>
              <a:rPr lang="en-GB" sz="2400" b="1" dirty="0">
                <a:solidFill>
                  <a:srgbClr val="002060"/>
                </a:solidFill>
              </a:rPr>
              <a:t> </a:t>
            </a:r>
            <a:endParaRPr lang="en-NG" sz="2400" b="1" dirty="0">
              <a:solidFill>
                <a:srgbClr val="002060"/>
              </a:solidFill>
            </a:endParaRPr>
          </a:p>
        </p:txBody>
      </p:sp>
      <p:graphicFrame>
        <p:nvGraphicFramePr>
          <p:cNvPr id="4" name="Table 3">
            <a:extLst>
              <a:ext uri="{FF2B5EF4-FFF2-40B4-BE49-F238E27FC236}">
                <a16:creationId xmlns:a16="http://schemas.microsoft.com/office/drawing/2014/main" id="{B720F9A4-6A99-8F16-ABDD-81518DBEB27B}"/>
              </a:ext>
            </a:extLst>
          </p:cNvPr>
          <p:cNvGraphicFramePr>
            <a:graphicFrameLocks noGrp="1"/>
          </p:cNvGraphicFramePr>
          <p:nvPr>
            <p:extLst>
              <p:ext uri="{D42A27DB-BD31-4B8C-83A1-F6EECF244321}">
                <p14:modId xmlns:p14="http://schemas.microsoft.com/office/powerpoint/2010/main" val="3834337461"/>
              </p:ext>
            </p:extLst>
          </p:nvPr>
        </p:nvGraphicFramePr>
        <p:xfrm>
          <a:off x="984737" y="872197"/>
          <a:ext cx="9387988" cy="3171167"/>
        </p:xfrm>
        <a:graphic>
          <a:graphicData uri="http://schemas.openxmlformats.org/drawingml/2006/table">
            <a:tbl>
              <a:tblPr>
                <a:tableStyleId>{5C22544A-7EE6-4342-B048-85BDC9FD1C3A}</a:tableStyleId>
              </a:tblPr>
              <a:tblGrid>
                <a:gridCol w="1778370">
                  <a:extLst>
                    <a:ext uri="{9D8B030D-6E8A-4147-A177-3AD203B41FA5}">
                      <a16:colId xmlns:a16="http://schemas.microsoft.com/office/drawing/2014/main" val="1592648133"/>
                    </a:ext>
                  </a:extLst>
                </a:gridCol>
                <a:gridCol w="3924010">
                  <a:extLst>
                    <a:ext uri="{9D8B030D-6E8A-4147-A177-3AD203B41FA5}">
                      <a16:colId xmlns:a16="http://schemas.microsoft.com/office/drawing/2014/main" val="1156681854"/>
                    </a:ext>
                  </a:extLst>
                </a:gridCol>
                <a:gridCol w="3685608">
                  <a:extLst>
                    <a:ext uri="{9D8B030D-6E8A-4147-A177-3AD203B41FA5}">
                      <a16:colId xmlns:a16="http://schemas.microsoft.com/office/drawing/2014/main" val="701613523"/>
                    </a:ext>
                  </a:extLst>
                </a:gridCol>
              </a:tblGrid>
              <a:tr h="783749">
                <a:tc>
                  <a:txBody>
                    <a:bodyPr/>
                    <a:lstStyle/>
                    <a:p>
                      <a:pPr algn="l" fontAlgn="b"/>
                      <a:r>
                        <a:rPr lang="en-GB" sz="2400" b="1" u="none" strike="noStrike">
                          <a:solidFill>
                            <a:srgbClr val="002060"/>
                          </a:solidFill>
                          <a:effectLst/>
                          <a:highlight>
                            <a:srgbClr val="D9E1F2"/>
                          </a:highlight>
                        </a:rPr>
                        <a:t>Row Labels</a:t>
                      </a:r>
                      <a:endParaRPr lang="en-GB" sz="2400" b="1" i="0" u="none" strike="noStrike">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l" fontAlgn="b"/>
                      <a:r>
                        <a:rPr lang="en-GB" sz="2400" b="1" u="none" strike="noStrike">
                          <a:solidFill>
                            <a:srgbClr val="002060"/>
                          </a:solidFill>
                          <a:effectLst/>
                          <a:highlight>
                            <a:srgbClr val="D9E1F2"/>
                          </a:highlight>
                        </a:rPr>
                        <a:t>Average of Performance Rating</a:t>
                      </a:r>
                      <a:endParaRPr lang="en-GB" sz="2400" b="1" i="0" u="none" strike="noStrike">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l" fontAlgn="b"/>
                      <a:r>
                        <a:rPr lang="en-GB" sz="2400" b="1" u="none" strike="noStrike">
                          <a:solidFill>
                            <a:srgbClr val="002060"/>
                          </a:solidFill>
                          <a:effectLst/>
                          <a:highlight>
                            <a:srgbClr val="D9E1F2"/>
                          </a:highlight>
                        </a:rPr>
                        <a:t>Average of Satisfaction Score</a:t>
                      </a:r>
                      <a:endParaRPr lang="en-GB" sz="2400" b="1" i="0" u="none" strike="noStrike">
                        <a:solidFill>
                          <a:srgbClr val="002060"/>
                        </a:solidFill>
                        <a:effectLst/>
                        <a:highlight>
                          <a:srgbClr val="D9E1F2"/>
                        </a:highlight>
                        <a:latin typeface="Calibri" panose="020F0502020204030204" pitchFamily="34" charset="0"/>
                      </a:endParaRPr>
                    </a:p>
                  </a:txBody>
                  <a:tcPr marL="9525" marR="9525" marT="9525" marB="0" anchor="b"/>
                </a:tc>
                <a:extLst>
                  <a:ext uri="{0D108BD9-81ED-4DB2-BD59-A6C34878D82A}">
                    <a16:rowId xmlns:a16="http://schemas.microsoft.com/office/drawing/2014/main" val="2772599107"/>
                  </a:ext>
                </a:extLst>
              </a:tr>
              <a:tr h="397903">
                <a:tc>
                  <a:txBody>
                    <a:bodyPr/>
                    <a:lstStyle/>
                    <a:p>
                      <a:pPr algn="l" fontAlgn="b"/>
                      <a:r>
                        <a:rPr lang="en-GB" sz="2400" b="1" u="none" strike="noStrike">
                          <a:solidFill>
                            <a:srgbClr val="002060"/>
                          </a:solidFill>
                          <a:effectLst/>
                        </a:rPr>
                        <a:t>EN</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7.3</a:t>
                      </a:r>
                      <a:endParaRPr lang="en-NG"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3.9</a:t>
                      </a:r>
                      <a:endParaRPr lang="en-NG" sz="24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1022843"/>
                  </a:ext>
                </a:extLst>
              </a:tr>
              <a:tr h="397903">
                <a:tc>
                  <a:txBody>
                    <a:bodyPr/>
                    <a:lstStyle/>
                    <a:p>
                      <a:pPr algn="l" fontAlgn="b"/>
                      <a:r>
                        <a:rPr lang="en-GB" sz="2400" b="1" u="none" strike="noStrike">
                          <a:solidFill>
                            <a:srgbClr val="002060"/>
                          </a:solidFill>
                          <a:effectLst/>
                        </a:rPr>
                        <a:t>FN</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6.7</a:t>
                      </a:r>
                      <a:endParaRPr lang="en-NG"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3.9</a:t>
                      </a:r>
                      <a:endParaRPr lang="en-NG" sz="24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79397067"/>
                  </a:ext>
                </a:extLst>
              </a:tr>
              <a:tr h="397903">
                <a:tc>
                  <a:txBody>
                    <a:bodyPr/>
                    <a:lstStyle/>
                    <a:p>
                      <a:pPr algn="l" fontAlgn="b"/>
                      <a:r>
                        <a:rPr lang="en-GB" sz="2400" b="1" u="none" strike="noStrike">
                          <a:solidFill>
                            <a:srgbClr val="002060"/>
                          </a:solidFill>
                          <a:effectLst/>
                        </a:rPr>
                        <a:t>HR</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dirty="0">
                          <a:solidFill>
                            <a:srgbClr val="002060"/>
                          </a:solidFill>
                          <a:effectLst/>
                        </a:rPr>
                        <a:t>6.6</a:t>
                      </a:r>
                      <a:endParaRPr lang="en-NG" sz="2400" b="1" i="0" u="none" strike="noStrike" dirty="0">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3.7</a:t>
                      </a:r>
                      <a:endParaRPr lang="en-NG" sz="24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49495038"/>
                  </a:ext>
                </a:extLst>
              </a:tr>
              <a:tr h="397903">
                <a:tc>
                  <a:txBody>
                    <a:bodyPr/>
                    <a:lstStyle/>
                    <a:p>
                      <a:pPr algn="l" fontAlgn="b"/>
                      <a:r>
                        <a:rPr lang="en-GB" sz="2400" b="1" u="none" strike="noStrike">
                          <a:solidFill>
                            <a:srgbClr val="002060"/>
                          </a:solidFill>
                          <a:effectLst/>
                        </a:rPr>
                        <a:t>IT</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6.8</a:t>
                      </a:r>
                      <a:endParaRPr lang="en-NG"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dirty="0">
                          <a:solidFill>
                            <a:srgbClr val="002060"/>
                          </a:solidFill>
                          <a:effectLst/>
                        </a:rPr>
                        <a:t>3.7</a:t>
                      </a:r>
                      <a:endParaRPr lang="en-NG" sz="2400" b="1" i="0" u="none" strike="noStrike" dirty="0">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07273223"/>
                  </a:ext>
                </a:extLst>
              </a:tr>
              <a:tr h="397903">
                <a:tc>
                  <a:txBody>
                    <a:bodyPr/>
                    <a:lstStyle/>
                    <a:p>
                      <a:pPr algn="l" fontAlgn="b"/>
                      <a:r>
                        <a:rPr lang="en-GB" sz="2400" b="1" u="none" strike="noStrike">
                          <a:solidFill>
                            <a:srgbClr val="002060"/>
                          </a:solidFill>
                          <a:effectLst/>
                        </a:rPr>
                        <a:t>MK</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6.7</a:t>
                      </a:r>
                      <a:endParaRPr lang="en-NG"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3.8</a:t>
                      </a:r>
                      <a:endParaRPr lang="en-NG" sz="24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10690158"/>
                  </a:ext>
                </a:extLst>
              </a:tr>
              <a:tr h="397903">
                <a:tc>
                  <a:txBody>
                    <a:bodyPr/>
                    <a:lstStyle/>
                    <a:p>
                      <a:pPr algn="l" fontAlgn="b"/>
                      <a:r>
                        <a:rPr lang="en-GB" sz="2400" b="1" u="none" strike="noStrike">
                          <a:solidFill>
                            <a:srgbClr val="002060"/>
                          </a:solidFill>
                          <a:effectLst/>
                        </a:rPr>
                        <a:t>SL</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dirty="0">
                          <a:solidFill>
                            <a:srgbClr val="002060"/>
                          </a:solidFill>
                          <a:effectLst/>
                        </a:rPr>
                        <a:t>6.8</a:t>
                      </a:r>
                      <a:endParaRPr lang="en-NG" sz="2400" b="1" i="0" u="none" strike="noStrike" dirty="0">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dirty="0">
                          <a:solidFill>
                            <a:srgbClr val="002060"/>
                          </a:solidFill>
                          <a:effectLst/>
                        </a:rPr>
                        <a:t>3.7</a:t>
                      </a:r>
                      <a:endParaRPr lang="en-NG" sz="2400" b="1" i="0" u="none" strike="noStrike" dirty="0">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78189485"/>
                  </a:ext>
                </a:extLst>
              </a:tr>
            </a:tbl>
          </a:graphicData>
        </a:graphic>
      </p:graphicFrame>
      <p:pic>
        <p:nvPicPr>
          <p:cNvPr id="10" name="Picture 9">
            <a:extLst>
              <a:ext uri="{FF2B5EF4-FFF2-40B4-BE49-F238E27FC236}">
                <a16:creationId xmlns:a16="http://schemas.microsoft.com/office/drawing/2014/main" id="{3A3748DD-B6F4-CDC8-2FDB-81E5134CE8EF}"/>
              </a:ext>
            </a:extLst>
          </p:cNvPr>
          <p:cNvPicPr>
            <a:picLocks noChangeAspect="1"/>
          </p:cNvPicPr>
          <p:nvPr/>
        </p:nvPicPr>
        <p:blipFill>
          <a:blip r:embed="rId2">
            <a:duotone>
              <a:prstClr val="black"/>
              <a:schemeClr val="accent1">
                <a:tint val="45000"/>
                <a:satMod val="400000"/>
              </a:schemeClr>
            </a:duotone>
          </a:blip>
          <a:stretch>
            <a:fillRect/>
          </a:stretch>
        </p:blipFill>
        <p:spPr>
          <a:xfrm>
            <a:off x="984737" y="3993941"/>
            <a:ext cx="9387988" cy="1934307"/>
          </a:xfrm>
          <a:prstGeom prst="rect">
            <a:avLst/>
          </a:prstGeom>
        </p:spPr>
      </p:pic>
      <p:sp>
        <p:nvSpPr>
          <p:cNvPr id="11" name="Title 1">
            <a:extLst>
              <a:ext uri="{FF2B5EF4-FFF2-40B4-BE49-F238E27FC236}">
                <a16:creationId xmlns:a16="http://schemas.microsoft.com/office/drawing/2014/main" id="{ECF82BA6-F7EB-0D13-D015-36F21A7B1985}"/>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19271159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3990370" cy="369039"/>
          </a:xfrm>
        </p:spPr>
        <p:txBody>
          <a:bodyPr>
            <a:normAutofit fontScale="90000"/>
          </a:bodyPr>
          <a:lstStyle/>
          <a:p>
            <a:r>
              <a:rPr lang="en-GB" dirty="0">
                <a:solidFill>
                  <a:srgbClr val="002060"/>
                </a:solidFill>
              </a:rPr>
              <a:t>Satisfaction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3404464" y="4730263"/>
            <a:ext cx="5383071" cy="461665"/>
          </a:xfrm>
          <a:prstGeom prst="rect">
            <a:avLst/>
          </a:prstGeom>
          <a:noFill/>
        </p:spPr>
        <p:txBody>
          <a:bodyPr wrap="square">
            <a:spAutoFit/>
          </a:bodyPr>
          <a:lstStyle/>
          <a:p>
            <a:r>
              <a:rPr lang="en-GB" sz="2400" b="1" dirty="0">
                <a:solidFill>
                  <a:srgbClr val="002060"/>
                </a:solidFill>
              </a:rPr>
              <a:t> </a:t>
            </a:r>
            <a:endParaRPr lang="en-NG" sz="2400" b="1" dirty="0">
              <a:solidFill>
                <a:srgbClr val="002060"/>
              </a:solidFill>
            </a:endParaRPr>
          </a:p>
        </p:txBody>
      </p:sp>
      <p:pic>
        <p:nvPicPr>
          <p:cNvPr id="9" name="Picture 8">
            <a:extLst>
              <a:ext uri="{FF2B5EF4-FFF2-40B4-BE49-F238E27FC236}">
                <a16:creationId xmlns:a16="http://schemas.microsoft.com/office/drawing/2014/main" id="{67C8C7FF-304E-B8E1-6267-B5B45E29003E}"/>
              </a:ext>
            </a:extLst>
          </p:cNvPr>
          <p:cNvPicPr>
            <a:picLocks noChangeAspect="1"/>
          </p:cNvPicPr>
          <p:nvPr/>
        </p:nvPicPr>
        <p:blipFill>
          <a:blip r:embed="rId2">
            <a:duotone>
              <a:prstClr val="black"/>
              <a:schemeClr val="accent1">
                <a:tint val="45000"/>
                <a:satMod val="400000"/>
              </a:schemeClr>
            </a:duotone>
          </a:blip>
          <a:stretch>
            <a:fillRect/>
          </a:stretch>
        </p:blipFill>
        <p:spPr>
          <a:xfrm>
            <a:off x="1026940" y="772114"/>
            <a:ext cx="9731548" cy="3179950"/>
          </a:xfrm>
          <a:prstGeom prst="rect">
            <a:avLst/>
          </a:prstGeom>
        </p:spPr>
      </p:pic>
      <p:sp>
        <p:nvSpPr>
          <p:cNvPr id="6" name="TextBox 5">
            <a:extLst>
              <a:ext uri="{FF2B5EF4-FFF2-40B4-BE49-F238E27FC236}">
                <a16:creationId xmlns:a16="http://schemas.microsoft.com/office/drawing/2014/main" id="{E459435F-2B18-EB3C-8D1B-CF140814C905}"/>
              </a:ext>
            </a:extLst>
          </p:cNvPr>
          <p:cNvSpPr txBox="1"/>
          <p:nvPr/>
        </p:nvSpPr>
        <p:spPr>
          <a:xfrm>
            <a:off x="612843" y="4133336"/>
            <a:ext cx="11002895" cy="1260345"/>
          </a:xfrm>
          <a:prstGeom prst="rect">
            <a:avLst/>
          </a:prstGeom>
          <a:noFill/>
        </p:spPr>
        <p:txBody>
          <a:bodyPr wrap="square">
            <a:spAutoFit/>
          </a:bodyPr>
          <a:lstStyle/>
          <a:p>
            <a:pPr marL="457200">
              <a:lnSpc>
                <a:spcPct val="107000"/>
              </a:lnSpc>
              <a:spcAft>
                <a:spcPts val="800"/>
              </a:spcAft>
            </a:pPr>
            <a:r>
              <a:rPr lang="en-GB"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There is a strong positive correlation of 0.63 between performance ratings and performance scores. This implies that both have strong relationship together and  as performances scores increases, the performance rating may increases </a:t>
            </a:r>
            <a:endParaRPr lang="en-NG"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9821E307-7E8F-F6D3-D537-5A987E3330D5}"/>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3056488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3146308" cy="369039"/>
          </a:xfrm>
        </p:spPr>
        <p:txBody>
          <a:bodyPr>
            <a:normAutofit fontScale="90000"/>
          </a:bodyPr>
          <a:lstStyle/>
          <a:p>
            <a:r>
              <a:rPr lang="en-GB" dirty="0">
                <a:solidFill>
                  <a:srgbClr val="002060"/>
                </a:solidFill>
              </a:rPr>
              <a:t>Attrition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3404464" y="4730263"/>
            <a:ext cx="5383071" cy="461665"/>
          </a:xfrm>
          <a:prstGeom prst="rect">
            <a:avLst/>
          </a:prstGeom>
          <a:noFill/>
        </p:spPr>
        <p:txBody>
          <a:bodyPr wrap="square">
            <a:spAutoFit/>
          </a:bodyPr>
          <a:lstStyle/>
          <a:p>
            <a:r>
              <a:rPr lang="en-GB" sz="2400" b="1" dirty="0">
                <a:solidFill>
                  <a:srgbClr val="002060"/>
                </a:solidFill>
              </a:rPr>
              <a:t> </a:t>
            </a:r>
            <a:endParaRPr lang="en-NG" sz="2400" b="1" dirty="0">
              <a:solidFill>
                <a:srgbClr val="002060"/>
              </a:solidFill>
            </a:endParaRPr>
          </a:p>
        </p:txBody>
      </p:sp>
      <p:sp>
        <p:nvSpPr>
          <p:cNvPr id="6" name="TextBox 5">
            <a:extLst>
              <a:ext uri="{FF2B5EF4-FFF2-40B4-BE49-F238E27FC236}">
                <a16:creationId xmlns:a16="http://schemas.microsoft.com/office/drawing/2014/main" id="{E459435F-2B18-EB3C-8D1B-CF140814C905}"/>
              </a:ext>
            </a:extLst>
          </p:cNvPr>
          <p:cNvSpPr txBox="1"/>
          <p:nvPr/>
        </p:nvSpPr>
        <p:spPr>
          <a:xfrm>
            <a:off x="594551" y="5170511"/>
            <a:ext cx="11002895" cy="470000"/>
          </a:xfrm>
          <a:prstGeom prst="rect">
            <a:avLst/>
          </a:prstGeom>
          <a:noFill/>
        </p:spPr>
        <p:txBody>
          <a:bodyPr wrap="square">
            <a:spAutoFit/>
          </a:bodyPr>
          <a:lstStyle/>
          <a:p>
            <a:pPr marL="457200">
              <a:lnSpc>
                <a:spcPct val="107000"/>
              </a:lnSpc>
              <a:spcAft>
                <a:spcPts val="800"/>
              </a:spcAft>
            </a:pPr>
            <a:r>
              <a:rPr lang="en-GB"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a:t>
            </a:r>
            <a:endParaRPr lang="en-NG"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3" name="Chart 2">
            <a:extLst>
              <a:ext uri="{FF2B5EF4-FFF2-40B4-BE49-F238E27FC236}">
                <a16:creationId xmlns:a16="http://schemas.microsoft.com/office/drawing/2014/main" id="{E8F07329-8C5F-E337-0CE9-B61AC6E9F560}"/>
              </a:ext>
            </a:extLst>
          </p:cNvPr>
          <p:cNvGraphicFramePr>
            <a:graphicFrameLocks/>
          </p:cNvGraphicFramePr>
          <p:nvPr>
            <p:extLst>
              <p:ext uri="{D42A27DB-BD31-4B8C-83A1-F6EECF244321}">
                <p14:modId xmlns:p14="http://schemas.microsoft.com/office/powerpoint/2010/main" val="668803150"/>
              </p:ext>
            </p:extLst>
          </p:nvPr>
        </p:nvGraphicFramePr>
        <p:xfrm>
          <a:off x="1533377" y="787791"/>
          <a:ext cx="9101797" cy="4261881"/>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5DD963CF-857B-5D35-AAB1-3983F0031121}"/>
              </a:ext>
            </a:extLst>
          </p:cNvPr>
          <p:cNvSpPr txBox="1"/>
          <p:nvPr/>
        </p:nvSpPr>
        <p:spPr>
          <a:xfrm>
            <a:off x="1860643" y="5110091"/>
            <a:ext cx="7606915" cy="470000"/>
          </a:xfrm>
          <a:prstGeom prst="rect">
            <a:avLst/>
          </a:prstGeom>
          <a:noFill/>
        </p:spPr>
        <p:txBody>
          <a:bodyPr wrap="square">
            <a:spAutoFit/>
          </a:bodyPr>
          <a:lstStyle/>
          <a:p>
            <a:pPr marL="457200">
              <a:lnSpc>
                <a:spcPct val="107000"/>
              </a:lnSpc>
              <a:spcAft>
                <a:spcPts val="800"/>
              </a:spcAft>
            </a:pPr>
            <a:r>
              <a:rPr lang="en-GB"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Performance -  Poor job satisfaction</a:t>
            </a:r>
            <a:endParaRPr lang="en-NG"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2F8E3C7F-B962-728B-79BE-A164E7E7F67B}"/>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10956695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2034961" cy="369039"/>
          </a:xfrm>
        </p:spPr>
        <p:txBody>
          <a:bodyPr>
            <a:normAutofit fontScale="90000"/>
          </a:bodyPr>
          <a:lstStyle/>
          <a:p>
            <a:r>
              <a:rPr lang="en-GB" dirty="0">
                <a:solidFill>
                  <a:srgbClr val="002060"/>
                </a:solidFill>
              </a:rPr>
              <a:t>Attrition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3404464" y="4730263"/>
            <a:ext cx="5383071" cy="461665"/>
          </a:xfrm>
          <a:prstGeom prst="rect">
            <a:avLst/>
          </a:prstGeom>
          <a:noFill/>
        </p:spPr>
        <p:txBody>
          <a:bodyPr wrap="square">
            <a:spAutoFit/>
          </a:bodyPr>
          <a:lstStyle/>
          <a:p>
            <a:r>
              <a:rPr lang="en-GB" sz="2400" b="1" dirty="0">
                <a:solidFill>
                  <a:srgbClr val="002060"/>
                </a:solidFill>
              </a:rPr>
              <a:t> </a:t>
            </a:r>
            <a:endParaRPr lang="en-NG" sz="2400" b="1" dirty="0">
              <a:solidFill>
                <a:srgbClr val="002060"/>
              </a:solidFill>
            </a:endParaRPr>
          </a:p>
        </p:txBody>
      </p:sp>
      <p:sp>
        <p:nvSpPr>
          <p:cNvPr id="6" name="TextBox 5">
            <a:extLst>
              <a:ext uri="{FF2B5EF4-FFF2-40B4-BE49-F238E27FC236}">
                <a16:creationId xmlns:a16="http://schemas.microsoft.com/office/drawing/2014/main" id="{E459435F-2B18-EB3C-8D1B-CF140814C905}"/>
              </a:ext>
            </a:extLst>
          </p:cNvPr>
          <p:cNvSpPr txBox="1"/>
          <p:nvPr/>
        </p:nvSpPr>
        <p:spPr>
          <a:xfrm>
            <a:off x="743628" y="5087057"/>
            <a:ext cx="11002895" cy="470000"/>
          </a:xfrm>
          <a:prstGeom prst="rect">
            <a:avLst/>
          </a:prstGeom>
          <a:noFill/>
        </p:spPr>
        <p:txBody>
          <a:bodyPr wrap="square">
            <a:spAutoFit/>
          </a:bodyPr>
          <a:lstStyle/>
          <a:p>
            <a:pPr marL="457200">
              <a:lnSpc>
                <a:spcPct val="107000"/>
              </a:lnSpc>
              <a:spcAft>
                <a:spcPts val="800"/>
              </a:spcAft>
            </a:pPr>
            <a:r>
              <a:rPr lang="en-GB"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Salary -  </a:t>
            </a:r>
            <a:r>
              <a:rPr lang="en-GB" sz="2400" b="1" kern="100" dirty="0">
                <a:solidFill>
                  <a:srgbClr val="002060"/>
                </a:solidFill>
                <a:latin typeface="Calibri" panose="020F0502020204030204" pitchFamily="34" charset="0"/>
                <a:ea typeface="Calibri" panose="020F0502020204030204" pitchFamily="34" charset="0"/>
                <a:cs typeface="Times New Roman" panose="02020603050405020304" pitchFamily="18" charset="0"/>
              </a:rPr>
              <a:t>I</a:t>
            </a:r>
            <a:r>
              <a:rPr lang="en-GB"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nadequate compensation</a:t>
            </a:r>
            <a:endParaRPr lang="en-NG"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4" name="Chart 3">
            <a:extLst>
              <a:ext uri="{FF2B5EF4-FFF2-40B4-BE49-F238E27FC236}">
                <a16:creationId xmlns:a16="http://schemas.microsoft.com/office/drawing/2014/main" id="{4F8D0BAD-235D-1C96-B0BF-384261A1FEC6}"/>
              </a:ext>
            </a:extLst>
          </p:cNvPr>
          <p:cNvGraphicFramePr>
            <a:graphicFrameLocks/>
          </p:cNvGraphicFramePr>
          <p:nvPr>
            <p:extLst>
              <p:ext uri="{D42A27DB-BD31-4B8C-83A1-F6EECF244321}">
                <p14:modId xmlns:p14="http://schemas.microsoft.com/office/powerpoint/2010/main" val="2471311000"/>
              </p:ext>
            </p:extLst>
          </p:nvPr>
        </p:nvGraphicFramePr>
        <p:xfrm>
          <a:off x="800101" y="942975"/>
          <a:ext cx="9358312" cy="4144082"/>
        </p:xfrm>
        <a:graphic>
          <a:graphicData uri="http://schemas.openxmlformats.org/drawingml/2006/chart">
            <c:chart xmlns:c="http://schemas.openxmlformats.org/drawingml/2006/chart" xmlns:r="http://schemas.openxmlformats.org/officeDocument/2006/relationships" r:id="rId2"/>
          </a:graphicData>
        </a:graphic>
      </p:graphicFrame>
      <p:sp>
        <p:nvSpPr>
          <p:cNvPr id="10" name="Title 1">
            <a:extLst>
              <a:ext uri="{FF2B5EF4-FFF2-40B4-BE49-F238E27FC236}">
                <a16:creationId xmlns:a16="http://schemas.microsoft.com/office/drawing/2014/main" id="{847A49A0-7C59-E649-FD17-7F292C5BA22E}"/>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38312678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2893090" cy="369039"/>
          </a:xfrm>
        </p:spPr>
        <p:txBody>
          <a:bodyPr>
            <a:normAutofit fontScale="90000"/>
          </a:bodyPr>
          <a:lstStyle/>
          <a:p>
            <a:r>
              <a:rPr lang="en-GB" dirty="0">
                <a:solidFill>
                  <a:srgbClr val="002060"/>
                </a:solidFill>
              </a:rPr>
              <a:t>Salary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3404464" y="4730263"/>
            <a:ext cx="5383071" cy="461665"/>
          </a:xfrm>
          <a:prstGeom prst="rect">
            <a:avLst/>
          </a:prstGeom>
          <a:noFill/>
        </p:spPr>
        <p:txBody>
          <a:bodyPr wrap="square">
            <a:spAutoFit/>
          </a:bodyPr>
          <a:lstStyle/>
          <a:p>
            <a:r>
              <a:rPr lang="en-GB" sz="2400" b="1" dirty="0">
                <a:solidFill>
                  <a:srgbClr val="002060"/>
                </a:solidFill>
              </a:rPr>
              <a:t> </a:t>
            </a:r>
            <a:endParaRPr lang="en-NG" sz="2400" b="1" dirty="0">
              <a:solidFill>
                <a:srgbClr val="002060"/>
              </a:solidFill>
            </a:endParaRPr>
          </a:p>
        </p:txBody>
      </p:sp>
      <p:graphicFrame>
        <p:nvGraphicFramePr>
          <p:cNvPr id="3" name="Table 2">
            <a:extLst>
              <a:ext uri="{FF2B5EF4-FFF2-40B4-BE49-F238E27FC236}">
                <a16:creationId xmlns:a16="http://schemas.microsoft.com/office/drawing/2014/main" id="{4AC7B414-1E10-6486-5DC1-AC653CDF8C4A}"/>
              </a:ext>
            </a:extLst>
          </p:cNvPr>
          <p:cNvGraphicFramePr>
            <a:graphicFrameLocks noGrp="1"/>
          </p:cNvGraphicFramePr>
          <p:nvPr>
            <p:extLst>
              <p:ext uri="{D42A27DB-BD31-4B8C-83A1-F6EECF244321}">
                <p14:modId xmlns:p14="http://schemas.microsoft.com/office/powerpoint/2010/main" val="4260731816"/>
              </p:ext>
            </p:extLst>
          </p:nvPr>
        </p:nvGraphicFramePr>
        <p:xfrm>
          <a:off x="1223889" y="899611"/>
          <a:ext cx="9310468" cy="3390944"/>
        </p:xfrm>
        <a:graphic>
          <a:graphicData uri="http://schemas.openxmlformats.org/drawingml/2006/table">
            <a:tbl>
              <a:tblPr>
                <a:tableStyleId>{5C22544A-7EE6-4342-B048-85BDC9FD1C3A}</a:tableStyleId>
              </a:tblPr>
              <a:tblGrid>
                <a:gridCol w="2219076">
                  <a:extLst>
                    <a:ext uri="{9D8B030D-6E8A-4147-A177-3AD203B41FA5}">
                      <a16:colId xmlns:a16="http://schemas.microsoft.com/office/drawing/2014/main" val="2965177371"/>
                    </a:ext>
                  </a:extLst>
                </a:gridCol>
                <a:gridCol w="2773844">
                  <a:extLst>
                    <a:ext uri="{9D8B030D-6E8A-4147-A177-3AD203B41FA5}">
                      <a16:colId xmlns:a16="http://schemas.microsoft.com/office/drawing/2014/main" val="992753042"/>
                    </a:ext>
                  </a:extLst>
                </a:gridCol>
                <a:gridCol w="4317548">
                  <a:extLst>
                    <a:ext uri="{9D8B030D-6E8A-4147-A177-3AD203B41FA5}">
                      <a16:colId xmlns:a16="http://schemas.microsoft.com/office/drawing/2014/main" val="3968957414"/>
                    </a:ext>
                  </a:extLst>
                </a:gridCol>
              </a:tblGrid>
              <a:tr h="423868">
                <a:tc>
                  <a:txBody>
                    <a:bodyPr/>
                    <a:lstStyle/>
                    <a:p>
                      <a:pPr algn="l" fontAlgn="b"/>
                      <a:r>
                        <a:rPr lang="en-GB" sz="2000" b="1" u="none" strike="noStrike">
                          <a:solidFill>
                            <a:srgbClr val="002060"/>
                          </a:solidFill>
                          <a:effectLst/>
                          <a:highlight>
                            <a:srgbClr val="D9E1F2"/>
                          </a:highlight>
                        </a:rPr>
                        <a:t>Row Labels</a:t>
                      </a:r>
                      <a:endParaRPr lang="en-GB" sz="2000" b="1" i="0" u="none" strike="noStrike">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l" fontAlgn="b"/>
                      <a:r>
                        <a:rPr lang="en-GB" sz="2000" b="1" u="none" strike="noStrike">
                          <a:solidFill>
                            <a:srgbClr val="002060"/>
                          </a:solidFill>
                          <a:effectLst/>
                          <a:highlight>
                            <a:srgbClr val="D9E1F2"/>
                          </a:highlight>
                        </a:rPr>
                        <a:t>Average of Salary</a:t>
                      </a:r>
                      <a:endParaRPr lang="en-GB" sz="2000" b="1" i="0" u="none" strike="noStrike">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l" fontAlgn="b"/>
                      <a:r>
                        <a:rPr lang="en-US" sz="2000" b="1" u="none" strike="noStrike">
                          <a:solidFill>
                            <a:srgbClr val="002060"/>
                          </a:solidFill>
                          <a:effectLst/>
                          <a:highlight>
                            <a:srgbClr val="D9E1F2"/>
                          </a:highlight>
                        </a:rPr>
                        <a:t>Average of Years of Service</a:t>
                      </a:r>
                      <a:endParaRPr lang="en-US" sz="2000" b="1" i="0" u="none" strike="noStrike">
                        <a:solidFill>
                          <a:srgbClr val="002060"/>
                        </a:solidFill>
                        <a:effectLst/>
                        <a:highlight>
                          <a:srgbClr val="D9E1F2"/>
                        </a:highlight>
                        <a:latin typeface="Calibri" panose="020F0502020204030204" pitchFamily="34" charset="0"/>
                      </a:endParaRPr>
                    </a:p>
                  </a:txBody>
                  <a:tcPr marL="9525" marR="9525" marT="9525" marB="0" anchor="b"/>
                </a:tc>
                <a:extLst>
                  <a:ext uri="{0D108BD9-81ED-4DB2-BD59-A6C34878D82A}">
                    <a16:rowId xmlns:a16="http://schemas.microsoft.com/office/drawing/2014/main" val="3249101940"/>
                  </a:ext>
                </a:extLst>
              </a:tr>
              <a:tr h="423868">
                <a:tc>
                  <a:txBody>
                    <a:bodyPr/>
                    <a:lstStyle/>
                    <a:p>
                      <a:pPr algn="l" fontAlgn="b"/>
                      <a:r>
                        <a:rPr lang="en-GB" sz="2000" b="1" u="none" strike="noStrike">
                          <a:solidFill>
                            <a:srgbClr val="002060"/>
                          </a:solidFill>
                          <a:effectLst/>
                        </a:rPr>
                        <a:t>Specialist</a:t>
                      </a:r>
                      <a:endParaRPr lang="en-GB"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64,341.3</a:t>
                      </a:r>
                      <a:endParaRPr lang="en-NG"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6.1</a:t>
                      </a:r>
                      <a:endParaRPr lang="en-NG" sz="20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99533850"/>
                  </a:ext>
                </a:extLst>
              </a:tr>
              <a:tr h="423868">
                <a:tc>
                  <a:txBody>
                    <a:bodyPr/>
                    <a:lstStyle/>
                    <a:p>
                      <a:pPr algn="l" fontAlgn="b"/>
                      <a:r>
                        <a:rPr lang="en-GB" sz="2000" b="1" u="none" strike="noStrike">
                          <a:solidFill>
                            <a:srgbClr val="002060"/>
                          </a:solidFill>
                          <a:effectLst/>
                        </a:rPr>
                        <a:t>Manager</a:t>
                      </a:r>
                      <a:endParaRPr lang="en-GB"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61,786.4</a:t>
                      </a:r>
                      <a:endParaRPr lang="en-NG"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7.6</a:t>
                      </a:r>
                      <a:endParaRPr lang="en-NG" sz="20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0379449"/>
                  </a:ext>
                </a:extLst>
              </a:tr>
              <a:tr h="423868">
                <a:tc>
                  <a:txBody>
                    <a:bodyPr/>
                    <a:lstStyle/>
                    <a:p>
                      <a:pPr algn="l" fontAlgn="b"/>
                      <a:r>
                        <a:rPr lang="en-GB" sz="2000" b="1" u="none" strike="noStrike">
                          <a:solidFill>
                            <a:srgbClr val="002060"/>
                          </a:solidFill>
                          <a:effectLst/>
                        </a:rPr>
                        <a:t>Engineer</a:t>
                      </a:r>
                      <a:endParaRPr lang="en-GB"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61,561.1</a:t>
                      </a:r>
                      <a:endParaRPr lang="en-NG"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6.8</a:t>
                      </a:r>
                      <a:endParaRPr lang="en-NG" sz="20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25370172"/>
                  </a:ext>
                </a:extLst>
              </a:tr>
              <a:tr h="423868">
                <a:tc>
                  <a:txBody>
                    <a:bodyPr/>
                    <a:lstStyle/>
                    <a:p>
                      <a:pPr algn="l" fontAlgn="b"/>
                      <a:r>
                        <a:rPr lang="en-GB" sz="2000" b="1" u="none" strike="noStrike">
                          <a:solidFill>
                            <a:srgbClr val="002060"/>
                          </a:solidFill>
                          <a:effectLst/>
                        </a:rPr>
                        <a:t>Sales Rep</a:t>
                      </a:r>
                      <a:endParaRPr lang="en-GB"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58,177.4</a:t>
                      </a:r>
                      <a:endParaRPr lang="en-NG"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5.7</a:t>
                      </a:r>
                      <a:endParaRPr lang="en-NG" sz="20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07593189"/>
                  </a:ext>
                </a:extLst>
              </a:tr>
              <a:tr h="423868">
                <a:tc>
                  <a:txBody>
                    <a:bodyPr/>
                    <a:lstStyle/>
                    <a:p>
                      <a:pPr algn="l" fontAlgn="b"/>
                      <a:r>
                        <a:rPr lang="en-GB" sz="2000" b="1" u="none" strike="noStrike">
                          <a:solidFill>
                            <a:srgbClr val="002060"/>
                          </a:solidFill>
                          <a:effectLst/>
                        </a:rPr>
                        <a:t>Accountant</a:t>
                      </a:r>
                      <a:endParaRPr lang="en-GB"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58,048.8</a:t>
                      </a:r>
                      <a:endParaRPr lang="en-NG"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7.0</a:t>
                      </a:r>
                      <a:endParaRPr lang="en-NG" sz="20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32568500"/>
                  </a:ext>
                </a:extLst>
              </a:tr>
              <a:tr h="423868">
                <a:tc>
                  <a:txBody>
                    <a:bodyPr/>
                    <a:lstStyle/>
                    <a:p>
                      <a:pPr algn="l" fontAlgn="b"/>
                      <a:r>
                        <a:rPr lang="en-GB" sz="2000" b="1" u="none" strike="noStrike" dirty="0">
                          <a:solidFill>
                            <a:srgbClr val="002060"/>
                          </a:solidFill>
                          <a:effectLst/>
                        </a:rPr>
                        <a:t>Analyst</a:t>
                      </a:r>
                      <a:endParaRPr lang="en-GB" sz="2000" b="1" i="0" u="none" strike="noStrike" dirty="0">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57,435.5</a:t>
                      </a:r>
                      <a:endParaRPr lang="en-NG" sz="20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rPr>
                        <a:t>6.0</a:t>
                      </a:r>
                      <a:endParaRPr lang="en-NG" sz="20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90924492"/>
                  </a:ext>
                </a:extLst>
              </a:tr>
              <a:tr h="423868">
                <a:tc>
                  <a:txBody>
                    <a:bodyPr/>
                    <a:lstStyle/>
                    <a:p>
                      <a:pPr algn="l" fontAlgn="b"/>
                      <a:r>
                        <a:rPr lang="en-GB" sz="2000" b="1" u="none" strike="noStrike">
                          <a:solidFill>
                            <a:srgbClr val="002060"/>
                          </a:solidFill>
                          <a:effectLst/>
                          <a:highlight>
                            <a:srgbClr val="D9E1F2"/>
                          </a:highlight>
                        </a:rPr>
                        <a:t>Grand Total</a:t>
                      </a:r>
                      <a:endParaRPr lang="en-GB" sz="2000" b="1" i="0" u="none" strike="noStrike">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r" fontAlgn="b"/>
                      <a:r>
                        <a:rPr lang="en-NG" sz="2000" b="1" u="none" strike="noStrike">
                          <a:solidFill>
                            <a:srgbClr val="002060"/>
                          </a:solidFill>
                          <a:effectLst/>
                          <a:highlight>
                            <a:srgbClr val="D9E1F2"/>
                          </a:highlight>
                        </a:rPr>
                        <a:t>60,953.8</a:t>
                      </a:r>
                      <a:endParaRPr lang="en-NG" sz="2000" b="1" i="0" u="none" strike="noStrike">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r" fontAlgn="b"/>
                      <a:r>
                        <a:rPr lang="en-NG" sz="2000" b="1" u="none" strike="noStrike" dirty="0">
                          <a:solidFill>
                            <a:srgbClr val="002060"/>
                          </a:solidFill>
                          <a:effectLst/>
                          <a:highlight>
                            <a:srgbClr val="D9E1F2"/>
                          </a:highlight>
                        </a:rPr>
                        <a:t>6.4</a:t>
                      </a:r>
                      <a:endParaRPr lang="en-NG" sz="2000" b="1" i="0" u="none" strike="noStrike" dirty="0">
                        <a:solidFill>
                          <a:srgbClr val="002060"/>
                        </a:solidFill>
                        <a:effectLst/>
                        <a:highlight>
                          <a:srgbClr val="D9E1F2"/>
                        </a:highlight>
                        <a:latin typeface="Calibri" panose="020F0502020204030204" pitchFamily="34" charset="0"/>
                      </a:endParaRPr>
                    </a:p>
                  </a:txBody>
                  <a:tcPr marL="9525" marR="9525" marT="9525" marB="0" anchor="b"/>
                </a:tc>
                <a:extLst>
                  <a:ext uri="{0D108BD9-81ED-4DB2-BD59-A6C34878D82A}">
                    <a16:rowId xmlns:a16="http://schemas.microsoft.com/office/drawing/2014/main" val="121806852"/>
                  </a:ext>
                </a:extLst>
              </a:tr>
            </a:tbl>
          </a:graphicData>
        </a:graphic>
      </p:graphicFrame>
      <p:pic>
        <p:nvPicPr>
          <p:cNvPr id="10" name="Picture 9">
            <a:extLst>
              <a:ext uri="{FF2B5EF4-FFF2-40B4-BE49-F238E27FC236}">
                <a16:creationId xmlns:a16="http://schemas.microsoft.com/office/drawing/2014/main" id="{5C6F3AC1-9B50-829A-9D9D-F508450C7A1C}"/>
              </a:ext>
            </a:extLst>
          </p:cNvPr>
          <p:cNvPicPr>
            <a:picLocks noChangeAspect="1"/>
          </p:cNvPicPr>
          <p:nvPr/>
        </p:nvPicPr>
        <p:blipFill>
          <a:blip r:embed="rId2">
            <a:duotone>
              <a:prstClr val="black"/>
              <a:schemeClr val="accent1">
                <a:tint val="45000"/>
                <a:satMod val="400000"/>
              </a:schemeClr>
            </a:duotone>
          </a:blip>
          <a:stretch>
            <a:fillRect/>
          </a:stretch>
        </p:blipFill>
        <p:spPr>
          <a:xfrm>
            <a:off x="1657643" y="4290555"/>
            <a:ext cx="8876714" cy="1832170"/>
          </a:xfrm>
          <a:prstGeom prst="rect">
            <a:avLst/>
          </a:prstGeom>
        </p:spPr>
      </p:pic>
      <p:sp>
        <p:nvSpPr>
          <p:cNvPr id="11" name="Title 1">
            <a:extLst>
              <a:ext uri="{FF2B5EF4-FFF2-40B4-BE49-F238E27FC236}">
                <a16:creationId xmlns:a16="http://schemas.microsoft.com/office/drawing/2014/main" id="{6A0812A7-749F-61C9-DCE6-15F6541EAEEE}"/>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41299332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1430050" cy="369039"/>
          </a:xfrm>
        </p:spPr>
        <p:txBody>
          <a:bodyPr>
            <a:normAutofit fontScale="90000"/>
          </a:bodyPr>
          <a:lstStyle/>
          <a:p>
            <a:r>
              <a:rPr lang="en-GB" dirty="0">
                <a:solidFill>
                  <a:srgbClr val="002060"/>
                </a:solidFill>
              </a:rPr>
              <a:t>Salary </a:t>
            </a:r>
            <a:endParaRPr lang="en-NG" dirty="0"/>
          </a:p>
        </p:txBody>
      </p:sp>
      <p:sp>
        <p:nvSpPr>
          <p:cNvPr id="5" name="TextBox 4">
            <a:extLst>
              <a:ext uri="{FF2B5EF4-FFF2-40B4-BE49-F238E27FC236}">
                <a16:creationId xmlns:a16="http://schemas.microsoft.com/office/drawing/2014/main" id="{52E15AD5-4224-B81F-4EDF-DF36B9FF06E3}"/>
              </a:ext>
            </a:extLst>
          </p:cNvPr>
          <p:cNvSpPr txBox="1"/>
          <p:nvPr/>
        </p:nvSpPr>
        <p:spPr>
          <a:xfrm>
            <a:off x="3404464" y="4730263"/>
            <a:ext cx="5383071" cy="461665"/>
          </a:xfrm>
          <a:prstGeom prst="rect">
            <a:avLst/>
          </a:prstGeom>
          <a:noFill/>
        </p:spPr>
        <p:txBody>
          <a:bodyPr wrap="square">
            <a:spAutoFit/>
          </a:bodyPr>
          <a:lstStyle/>
          <a:p>
            <a:r>
              <a:rPr lang="en-GB" sz="2400" b="1" dirty="0">
                <a:solidFill>
                  <a:srgbClr val="002060"/>
                </a:solidFill>
              </a:rPr>
              <a:t> </a:t>
            </a:r>
            <a:endParaRPr lang="en-NG" sz="2400" b="1" dirty="0">
              <a:solidFill>
                <a:srgbClr val="002060"/>
              </a:solidFill>
            </a:endParaRPr>
          </a:p>
        </p:txBody>
      </p:sp>
      <p:pic>
        <p:nvPicPr>
          <p:cNvPr id="4" name="Picture 3">
            <a:extLst>
              <a:ext uri="{FF2B5EF4-FFF2-40B4-BE49-F238E27FC236}">
                <a16:creationId xmlns:a16="http://schemas.microsoft.com/office/drawing/2014/main" id="{5C6F3AC1-9B50-829A-9D9D-F508450C7A1C}"/>
              </a:ext>
            </a:extLst>
          </p:cNvPr>
          <p:cNvPicPr>
            <a:picLocks noChangeAspect="1"/>
          </p:cNvPicPr>
          <p:nvPr/>
        </p:nvPicPr>
        <p:blipFill>
          <a:blip r:embed="rId2">
            <a:duotone>
              <a:prstClr val="black"/>
              <a:schemeClr val="accent1">
                <a:tint val="45000"/>
                <a:satMod val="400000"/>
              </a:schemeClr>
            </a:duotone>
          </a:blip>
          <a:stretch>
            <a:fillRect/>
          </a:stretch>
        </p:blipFill>
        <p:spPr>
          <a:xfrm>
            <a:off x="1446627" y="1431506"/>
            <a:ext cx="8876714" cy="1392462"/>
          </a:xfrm>
          <a:prstGeom prst="rect">
            <a:avLst/>
          </a:prstGeom>
        </p:spPr>
      </p:pic>
      <p:sp>
        <p:nvSpPr>
          <p:cNvPr id="7" name="TextBox 6">
            <a:extLst>
              <a:ext uri="{FF2B5EF4-FFF2-40B4-BE49-F238E27FC236}">
                <a16:creationId xmlns:a16="http://schemas.microsoft.com/office/drawing/2014/main" id="{005BA1C4-FD47-97C5-6BCF-A16108D910BC}"/>
              </a:ext>
            </a:extLst>
          </p:cNvPr>
          <p:cNvSpPr txBox="1"/>
          <p:nvPr/>
        </p:nvSpPr>
        <p:spPr>
          <a:xfrm>
            <a:off x="1219198" y="3536410"/>
            <a:ext cx="9767669" cy="1260345"/>
          </a:xfrm>
          <a:prstGeom prst="rect">
            <a:avLst/>
          </a:prstGeom>
          <a:noFill/>
        </p:spPr>
        <p:txBody>
          <a:bodyPr wrap="square">
            <a:spAutoFit/>
          </a:bodyPr>
          <a:lstStyle/>
          <a:p>
            <a:pPr marL="457200">
              <a:lnSpc>
                <a:spcPct val="107000"/>
              </a:lnSpc>
              <a:spcAft>
                <a:spcPts val="800"/>
              </a:spcAft>
            </a:pPr>
            <a:r>
              <a:rPr lang="en-GB"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There is a weak positive correlation of 0.25 between average salary and average year of service. This implies although salary tends to increase as year of experience increases but the relationship is not very strong</a:t>
            </a:r>
            <a:endParaRPr lang="en-NG"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772B8649-69C1-0F56-35B1-2FD1DC22E2C0}"/>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752693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3047834" cy="369039"/>
          </a:xfrm>
        </p:spPr>
        <p:txBody>
          <a:bodyPr>
            <a:normAutofit fontScale="90000"/>
          </a:bodyPr>
          <a:lstStyle/>
          <a:p>
            <a:r>
              <a:rPr lang="en-GB" dirty="0">
                <a:solidFill>
                  <a:srgbClr val="002060"/>
                </a:solidFill>
              </a:rPr>
              <a:t>Year of service</a:t>
            </a:r>
            <a:endParaRPr lang="en-NG" dirty="0"/>
          </a:p>
        </p:txBody>
      </p:sp>
      <p:pic>
        <p:nvPicPr>
          <p:cNvPr id="7" name="Picture 6">
            <a:extLst>
              <a:ext uri="{FF2B5EF4-FFF2-40B4-BE49-F238E27FC236}">
                <a16:creationId xmlns:a16="http://schemas.microsoft.com/office/drawing/2014/main" id="{1137FA7C-E2AE-C582-0770-FD614938A8FE}"/>
              </a:ext>
            </a:extLst>
          </p:cNvPr>
          <p:cNvPicPr>
            <a:picLocks noChangeAspect="1"/>
          </p:cNvPicPr>
          <p:nvPr/>
        </p:nvPicPr>
        <p:blipFill>
          <a:blip r:embed="rId2">
            <a:duotone>
              <a:prstClr val="black"/>
              <a:schemeClr val="accent1">
                <a:tint val="45000"/>
                <a:satMod val="400000"/>
              </a:schemeClr>
            </a:duotone>
          </a:blip>
          <a:stretch>
            <a:fillRect/>
          </a:stretch>
        </p:blipFill>
        <p:spPr>
          <a:xfrm>
            <a:off x="1186541" y="4582408"/>
            <a:ext cx="9054739" cy="1537038"/>
          </a:xfrm>
          <a:prstGeom prst="rect">
            <a:avLst/>
          </a:prstGeom>
        </p:spPr>
      </p:pic>
      <p:graphicFrame>
        <p:nvGraphicFramePr>
          <p:cNvPr id="8" name="Table 7">
            <a:extLst>
              <a:ext uri="{FF2B5EF4-FFF2-40B4-BE49-F238E27FC236}">
                <a16:creationId xmlns:a16="http://schemas.microsoft.com/office/drawing/2014/main" id="{44809F2A-14BE-8BDC-22E9-FF68D877217C}"/>
              </a:ext>
            </a:extLst>
          </p:cNvPr>
          <p:cNvGraphicFramePr>
            <a:graphicFrameLocks noGrp="1"/>
          </p:cNvGraphicFramePr>
          <p:nvPr>
            <p:extLst>
              <p:ext uri="{D42A27DB-BD31-4B8C-83A1-F6EECF244321}">
                <p14:modId xmlns:p14="http://schemas.microsoft.com/office/powerpoint/2010/main" val="1335591361"/>
              </p:ext>
            </p:extLst>
          </p:nvPr>
        </p:nvGraphicFramePr>
        <p:xfrm>
          <a:off x="1186541" y="858133"/>
          <a:ext cx="9054739" cy="3724275"/>
        </p:xfrm>
        <a:graphic>
          <a:graphicData uri="http://schemas.openxmlformats.org/drawingml/2006/table">
            <a:tbl>
              <a:tblPr>
                <a:tableStyleId>{5C22544A-7EE6-4342-B048-85BDC9FD1C3A}</a:tableStyleId>
              </a:tblPr>
              <a:tblGrid>
                <a:gridCol w="1757460">
                  <a:extLst>
                    <a:ext uri="{9D8B030D-6E8A-4147-A177-3AD203B41FA5}">
                      <a16:colId xmlns:a16="http://schemas.microsoft.com/office/drawing/2014/main" val="3949969573"/>
                    </a:ext>
                  </a:extLst>
                </a:gridCol>
                <a:gridCol w="3419406">
                  <a:extLst>
                    <a:ext uri="{9D8B030D-6E8A-4147-A177-3AD203B41FA5}">
                      <a16:colId xmlns:a16="http://schemas.microsoft.com/office/drawing/2014/main" val="1108962835"/>
                    </a:ext>
                  </a:extLst>
                </a:gridCol>
                <a:gridCol w="3877873">
                  <a:extLst>
                    <a:ext uri="{9D8B030D-6E8A-4147-A177-3AD203B41FA5}">
                      <a16:colId xmlns:a16="http://schemas.microsoft.com/office/drawing/2014/main" val="1656392921"/>
                    </a:ext>
                  </a:extLst>
                </a:gridCol>
              </a:tblGrid>
              <a:tr h="671067">
                <a:tc>
                  <a:txBody>
                    <a:bodyPr/>
                    <a:lstStyle/>
                    <a:p>
                      <a:pPr algn="l" fontAlgn="b"/>
                      <a:r>
                        <a:rPr lang="en-GB" sz="2400" b="1" u="none" strike="noStrike">
                          <a:solidFill>
                            <a:srgbClr val="002060"/>
                          </a:solidFill>
                          <a:effectLst/>
                          <a:highlight>
                            <a:srgbClr val="D9E1F2"/>
                          </a:highlight>
                        </a:rPr>
                        <a:t>Row Labels</a:t>
                      </a:r>
                      <a:endParaRPr lang="en-GB" sz="2400" b="1" i="0" u="none" strike="noStrike">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l" fontAlgn="b"/>
                      <a:r>
                        <a:rPr lang="en-US" sz="2400" b="1" u="none" strike="noStrike">
                          <a:solidFill>
                            <a:srgbClr val="002060"/>
                          </a:solidFill>
                          <a:effectLst/>
                          <a:highlight>
                            <a:srgbClr val="D9E1F2"/>
                          </a:highlight>
                        </a:rPr>
                        <a:t>Average of Years of Service</a:t>
                      </a:r>
                      <a:endParaRPr lang="en-US" sz="2400" b="1" i="0" u="none" strike="noStrike">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l" fontAlgn="b"/>
                      <a:r>
                        <a:rPr lang="en-GB" sz="2400" b="1" u="none" strike="noStrike">
                          <a:solidFill>
                            <a:srgbClr val="002060"/>
                          </a:solidFill>
                          <a:effectLst/>
                          <a:highlight>
                            <a:srgbClr val="D9E1F2"/>
                          </a:highlight>
                        </a:rPr>
                        <a:t>Average of Performance Rating</a:t>
                      </a:r>
                      <a:endParaRPr lang="en-GB" sz="2400" b="1" i="0" u="none" strike="noStrike">
                        <a:solidFill>
                          <a:srgbClr val="002060"/>
                        </a:solidFill>
                        <a:effectLst/>
                        <a:highlight>
                          <a:srgbClr val="D9E1F2"/>
                        </a:highlight>
                        <a:latin typeface="Calibri" panose="020F0502020204030204" pitchFamily="34" charset="0"/>
                      </a:endParaRPr>
                    </a:p>
                  </a:txBody>
                  <a:tcPr marL="9525" marR="9525" marT="9525" marB="0" anchor="b"/>
                </a:tc>
                <a:extLst>
                  <a:ext uri="{0D108BD9-81ED-4DB2-BD59-A6C34878D82A}">
                    <a16:rowId xmlns:a16="http://schemas.microsoft.com/office/drawing/2014/main" val="2076076570"/>
                  </a:ext>
                </a:extLst>
              </a:tr>
              <a:tr h="671067">
                <a:tc>
                  <a:txBody>
                    <a:bodyPr/>
                    <a:lstStyle/>
                    <a:p>
                      <a:pPr algn="l" fontAlgn="b"/>
                      <a:r>
                        <a:rPr lang="en-GB" sz="2400" b="1" u="none" strike="noStrike">
                          <a:solidFill>
                            <a:srgbClr val="002060"/>
                          </a:solidFill>
                          <a:effectLst/>
                        </a:rPr>
                        <a:t>Above Average</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dirty="0">
                          <a:solidFill>
                            <a:srgbClr val="002060"/>
                          </a:solidFill>
                          <a:effectLst/>
                        </a:rPr>
                        <a:t>8.4</a:t>
                      </a:r>
                      <a:endParaRPr lang="en-NG" sz="2400" b="1" i="0" u="none" strike="noStrike" dirty="0">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8.0</a:t>
                      </a:r>
                      <a:endParaRPr lang="en-NG" sz="24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5303110"/>
                  </a:ext>
                </a:extLst>
              </a:tr>
              <a:tr h="339846">
                <a:tc>
                  <a:txBody>
                    <a:bodyPr/>
                    <a:lstStyle/>
                    <a:p>
                      <a:pPr algn="l" fontAlgn="b"/>
                      <a:r>
                        <a:rPr lang="en-GB" sz="2400" b="1" u="none" strike="noStrike">
                          <a:solidFill>
                            <a:srgbClr val="002060"/>
                          </a:solidFill>
                          <a:effectLst/>
                        </a:rPr>
                        <a:t>Average</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6.4</a:t>
                      </a:r>
                      <a:endParaRPr lang="en-NG"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7.0</a:t>
                      </a:r>
                      <a:endParaRPr lang="en-NG" sz="24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83531131"/>
                  </a:ext>
                </a:extLst>
              </a:tr>
              <a:tr h="671067">
                <a:tc>
                  <a:txBody>
                    <a:bodyPr/>
                    <a:lstStyle/>
                    <a:p>
                      <a:pPr algn="l" fontAlgn="b"/>
                      <a:r>
                        <a:rPr lang="en-GB" sz="2400" b="1" u="none" strike="noStrike">
                          <a:solidFill>
                            <a:srgbClr val="002060"/>
                          </a:solidFill>
                          <a:effectLst/>
                        </a:rPr>
                        <a:t>Below Average</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5.0</a:t>
                      </a:r>
                      <a:endParaRPr lang="en-NG"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dirty="0">
                          <a:solidFill>
                            <a:srgbClr val="002060"/>
                          </a:solidFill>
                          <a:effectLst/>
                        </a:rPr>
                        <a:t>6.0</a:t>
                      </a:r>
                      <a:endParaRPr lang="en-NG" sz="2400" b="1" i="0" u="none" strike="noStrike" dirty="0">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85507987"/>
                  </a:ext>
                </a:extLst>
              </a:tr>
              <a:tr h="339846">
                <a:tc>
                  <a:txBody>
                    <a:bodyPr/>
                    <a:lstStyle/>
                    <a:p>
                      <a:pPr algn="l" fontAlgn="b"/>
                      <a:r>
                        <a:rPr lang="en-GB" sz="2400" b="1" u="none" strike="noStrike">
                          <a:solidFill>
                            <a:srgbClr val="002060"/>
                          </a:solidFill>
                          <a:effectLst/>
                        </a:rPr>
                        <a:t>Good</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8.5</a:t>
                      </a:r>
                      <a:endParaRPr lang="en-NG"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9.0</a:t>
                      </a:r>
                      <a:endParaRPr lang="en-NG" sz="24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00067619"/>
                  </a:ext>
                </a:extLst>
              </a:tr>
              <a:tr h="339846">
                <a:tc>
                  <a:txBody>
                    <a:bodyPr/>
                    <a:lstStyle/>
                    <a:p>
                      <a:pPr algn="l" fontAlgn="b"/>
                      <a:r>
                        <a:rPr lang="en-GB" sz="2400" b="1" u="none" strike="noStrike">
                          <a:solidFill>
                            <a:srgbClr val="002060"/>
                          </a:solidFill>
                          <a:effectLst/>
                        </a:rPr>
                        <a:t>Poor</a:t>
                      </a:r>
                      <a:endParaRPr lang="en-GB"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4.9</a:t>
                      </a:r>
                      <a:endParaRPr lang="en-NG" sz="2400" b="1" i="0" u="none" strike="noStrike">
                        <a:solidFill>
                          <a:srgbClr val="002060"/>
                        </a:solidFill>
                        <a:effectLst/>
                        <a:latin typeface="Calibri" panose="020F0502020204030204" pitchFamily="34" charset="0"/>
                      </a:endParaRPr>
                    </a:p>
                  </a:txBody>
                  <a:tcPr marL="9525" marR="9525" marT="9525" marB="0" anchor="b"/>
                </a:tc>
                <a:tc>
                  <a:txBody>
                    <a:bodyPr/>
                    <a:lstStyle/>
                    <a:p>
                      <a:pPr algn="r" fontAlgn="b"/>
                      <a:r>
                        <a:rPr lang="en-NG" sz="2400" b="1" u="none" strike="noStrike">
                          <a:solidFill>
                            <a:srgbClr val="002060"/>
                          </a:solidFill>
                          <a:effectLst/>
                        </a:rPr>
                        <a:t>5.0</a:t>
                      </a:r>
                      <a:endParaRPr lang="en-NG" sz="2400" b="1" i="0" u="none" strike="noStrike">
                        <a:solidFill>
                          <a:srgbClr val="00206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01969194"/>
                  </a:ext>
                </a:extLst>
              </a:tr>
              <a:tr h="339846">
                <a:tc>
                  <a:txBody>
                    <a:bodyPr/>
                    <a:lstStyle/>
                    <a:p>
                      <a:pPr algn="l" fontAlgn="b"/>
                      <a:r>
                        <a:rPr lang="en-GB" sz="2400" b="1" u="none" strike="noStrike" dirty="0">
                          <a:solidFill>
                            <a:srgbClr val="002060"/>
                          </a:solidFill>
                          <a:effectLst/>
                          <a:highlight>
                            <a:srgbClr val="D9E1F2"/>
                          </a:highlight>
                        </a:rPr>
                        <a:t>Grand Total</a:t>
                      </a:r>
                      <a:endParaRPr lang="en-GB" sz="2400" b="1" i="0" u="none" strike="noStrike" dirty="0">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r" fontAlgn="b"/>
                      <a:r>
                        <a:rPr lang="en-NG" sz="2400" b="1" u="none" strike="noStrike" dirty="0">
                          <a:solidFill>
                            <a:srgbClr val="002060"/>
                          </a:solidFill>
                          <a:effectLst/>
                          <a:highlight>
                            <a:srgbClr val="D9E1F2"/>
                          </a:highlight>
                        </a:rPr>
                        <a:t>6.4</a:t>
                      </a:r>
                      <a:endParaRPr lang="en-NG" sz="2400" b="1" i="0" u="none" strike="noStrike" dirty="0">
                        <a:solidFill>
                          <a:srgbClr val="002060"/>
                        </a:solidFill>
                        <a:effectLst/>
                        <a:highlight>
                          <a:srgbClr val="D9E1F2"/>
                        </a:highlight>
                        <a:latin typeface="Calibri" panose="020F0502020204030204" pitchFamily="34" charset="0"/>
                      </a:endParaRPr>
                    </a:p>
                  </a:txBody>
                  <a:tcPr marL="9525" marR="9525" marT="9525" marB="0" anchor="b"/>
                </a:tc>
                <a:tc>
                  <a:txBody>
                    <a:bodyPr/>
                    <a:lstStyle/>
                    <a:p>
                      <a:pPr algn="r" fontAlgn="b"/>
                      <a:r>
                        <a:rPr lang="en-NG" sz="2400" b="1" u="none" strike="noStrike" dirty="0">
                          <a:solidFill>
                            <a:srgbClr val="002060"/>
                          </a:solidFill>
                          <a:effectLst/>
                          <a:highlight>
                            <a:srgbClr val="D9E1F2"/>
                          </a:highlight>
                        </a:rPr>
                        <a:t>6.8</a:t>
                      </a:r>
                      <a:endParaRPr lang="en-NG" sz="2400" b="1" i="0" u="none" strike="noStrike" dirty="0">
                        <a:solidFill>
                          <a:srgbClr val="002060"/>
                        </a:solidFill>
                        <a:effectLst/>
                        <a:highlight>
                          <a:srgbClr val="D9E1F2"/>
                        </a:highlight>
                        <a:latin typeface="Calibri" panose="020F0502020204030204" pitchFamily="34" charset="0"/>
                      </a:endParaRPr>
                    </a:p>
                  </a:txBody>
                  <a:tcPr marL="9525" marR="9525" marT="9525" marB="0" anchor="b"/>
                </a:tc>
                <a:extLst>
                  <a:ext uri="{0D108BD9-81ED-4DB2-BD59-A6C34878D82A}">
                    <a16:rowId xmlns:a16="http://schemas.microsoft.com/office/drawing/2014/main" val="3187095678"/>
                  </a:ext>
                </a:extLst>
              </a:tr>
            </a:tbl>
          </a:graphicData>
        </a:graphic>
      </p:graphicFrame>
      <p:sp>
        <p:nvSpPr>
          <p:cNvPr id="9" name="Title 1">
            <a:extLst>
              <a:ext uri="{FF2B5EF4-FFF2-40B4-BE49-F238E27FC236}">
                <a16:creationId xmlns:a16="http://schemas.microsoft.com/office/drawing/2014/main" id="{87F9A938-893E-920D-B8B0-45C3C3E7159D}"/>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3062255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D68B7-7C6B-98FE-8DFB-30F29B8594ED}"/>
              </a:ext>
            </a:extLst>
          </p:cNvPr>
          <p:cNvSpPr>
            <a:spLocks noGrp="1"/>
          </p:cNvSpPr>
          <p:nvPr>
            <p:ph type="title"/>
          </p:nvPr>
        </p:nvSpPr>
        <p:spPr>
          <a:xfrm>
            <a:off x="1186541" y="221804"/>
            <a:ext cx="2963428" cy="369039"/>
          </a:xfrm>
        </p:spPr>
        <p:txBody>
          <a:bodyPr>
            <a:normAutofit fontScale="90000"/>
          </a:bodyPr>
          <a:lstStyle/>
          <a:p>
            <a:r>
              <a:rPr lang="en-GB" dirty="0">
                <a:solidFill>
                  <a:srgbClr val="002060"/>
                </a:solidFill>
              </a:rPr>
              <a:t>Year of service</a:t>
            </a:r>
            <a:endParaRPr lang="en-NG" dirty="0"/>
          </a:p>
        </p:txBody>
      </p:sp>
      <p:pic>
        <p:nvPicPr>
          <p:cNvPr id="7" name="Picture 6">
            <a:extLst>
              <a:ext uri="{FF2B5EF4-FFF2-40B4-BE49-F238E27FC236}">
                <a16:creationId xmlns:a16="http://schemas.microsoft.com/office/drawing/2014/main" id="{1137FA7C-E2AE-C582-0770-FD614938A8FE}"/>
              </a:ext>
            </a:extLst>
          </p:cNvPr>
          <p:cNvPicPr>
            <a:picLocks noChangeAspect="1"/>
          </p:cNvPicPr>
          <p:nvPr/>
        </p:nvPicPr>
        <p:blipFill>
          <a:blip r:embed="rId2">
            <a:duotone>
              <a:prstClr val="black"/>
              <a:schemeClr val="accent1">
                <a:tint val="45000"/>
                <a:satMod val="400000"/>
              </a:schemeClr>
            </a:duotone>
          </a:blip>
          <a:stretch>
            <a:fillRect/>
          </a:stretch>
        </p:blipFill>
        <p:spPr>
          <a:xfrm>
            <a:off x="1814732" y="801858"/>
            <a:ext cx="8356210" cy="1720216"/>
          </a:xfrm>
          <a:prstGeom prst="rect">
            <a:avLst/>
          </a:prstGeom>
        </p:spPr>
      </p:pic>
      <p:pic>
        <p:nvPicPr>
          <p:cNvPr id="4" name="Picture 3">
            <a:extLst>
              <a:ext uri="{FF2B5EF4-FFF2-40B4-BE49-F238E27FC236}">
                <a16:creationId xmlns:a16="http://schemas.microsoft.com/office/drawing/2014/main" id="{0250628F-7F65-F784-A33D-D6B4D1BDC44E}"/>
              </a:ext>
            </a:extLst>
          </p:cNvPr>
          <p:cNvPicPr>
            <a:picLocks noChangeAspect="1"/>
          </p:cNvPicPr>
          <p:nvPr/>
        </p:nvPicPr>
        <p:blipFill>
          <a:blip r:embed="rId3">
            <a:duotone>
              <a:prstClr val="black"/>
              <a:schemeClr val="accent1">
                <a:tint val="45000"/>
                <a:satMod val="400000"/>
              </a:schemeClr>
            </a:duotone>
          </a:blip>
          <a:stretch>
            <a:fillRect/>
          </a:stretch>
        </p:blipFill>
        <p:spPr>
          <a:xfrm>
            <a:off x="1913206" y="2522074"/>
            <a:ext cx="8257735" cy="2269426"/>
          </a:xfrm>
          <a:prstGeom prst="rect">
            <a:avLst/>
          </a:prstGeom>
        </p:spPr>
      </p:pic>
      <p:sp>
        <p:nvSpPr>
          <p:cNvPr id="6" name="TextBox 5">
            <a:extLst>
              <a:ext uri="{FF2B5EF4-FFF2-40B4-BE49-F238E27FC236}">
                <a16:creationId xmlns:a16="http://schemas.microsoft.com/office/drawing/2014/main" id="{F4DDDA30-AC7A-485E-70EE-BB2CBF2A21D5}"/>
              </a:ext>
            </a:extLst>
          </p:cNvPr>
          <p:cNvSpPr txBox="1"/>
          <p:nvPr/>
        </p:nvSpPr>
        <p:spPr>
          <a:xfrm>
            <a:off x="1448972" y="4791500"/>
            <a:ext cx="10016197" cy="1260345"/>
          </a:xfrm>
          <a:prstGeom prst="rect">
            <a:avLst/>
          </a:prstGeom>
          <a:noFill/>
        </p:spPr>
        <p:txBody>
          <a:bodyPr wrap="square">
            <a:spAutoFit/>
          </a:bodyPr>
          <a:lstStyle/>
          <a:p>
            <a:pPr marL="457200">
              <a:lnSpc>
                <a:spcPct val="107000"/>
              </a:lnSpc>
              <a:spcAft>
                <a:spcPts val="800"/>
              </a:spcAft>
            </a:pPr>
            <a:r>
              <a:rPr lang="en-GB"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There is a very strong positive correlation of 0.96 between average years of service and performing rating. This implies that as years of services increases then the performing rating may increases</a:t>
            </a:r>
            <a:endParaRPr lang="en-NG" sz="24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itle 1">
            <a:extLst>
              <a:ext uri="{FF2B5EF4-FFF2-40B4-BE49-F238E27FC236}">
                <a16:creationId xmlns:a16="http://schemas.microsoft.com/office/drawing/2014/main" id="{82DDD210-90CD-0450-779E-3F0849DA6A77}"/>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25662031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2809CC5-D2AE-337E-5EF1-F5433531BC8E}"/>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pic>
        <p:nvPicPr>
          <p:cNvPr id="5" name="Picture 4">
            <a:extLst>
              <a:ext uri="{FF2B5EF4-FFF2-40B4-BE49-F238E27FC236}">
                <a16:creationId xmlns:a16="http://schemas.microsoft.com/office/drawing/2014/main" id="{C9359E84-CDF7-37B3-D149-08A0D6FDAB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09432"/>
            <a:ext cx="12192000" cy="6448568"/>
          </a:xfrm>
          <a:prstGeom prst="rect">
            <a:avLst/>
          </a:prstGeom>
        </p:spPr>
      </p:pic>
    </p:spTree>
    <p:extLst>
      <p:ext uri="{BB962C8B-B14F-4D97-AF65-F5344CB8AC3E}">
        <p14:creationId xmlns:p14="http://schemas.microsoft.com/office/powerpoint/2010/main" val="34112941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E202A91-DA2B-8D32-749D-3AC2177747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34572"/>
            <a:ext cx="12192000" cy="6176211"/>
          </a:xfrm>
          <a:prstGeom prst="rect">
            <a:avLst/>
          </a:prstGeom>
        </p:spPr>
      </p:pic>
      <p:sp>
        <p:nvSpPr>
          <p:cNvPr id="9" name="Title 1">
            <a:extLst>
              <a:ext uri="{FF2B5EF4-FFF2-40B4-BE49-F238E27FC236}">
                <a16:creationId xmlns:a16="http://schemas.microsoft.com/office/drawing/2014/main" id="{17AE5E0B-9F2B-2D63-8849-C4F6EE62AD90}"/>
              </a:ext>
            </a:extLst>
          </p:cNvPr>
          <p:cNvSpPr txBox="1">
            <a:spLocks/>
          </p:cNvSpPr>
          <p:nvPr/>
        </p:nvSpPr>
        <p:spPr>
          <a:xfrm>
            <a:off x="10520455" y="-41945"/>
            <a:ext cx="1671545" cy="562706"/>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b="1" dirty="0">
                <a:solidFill>
                  <a:srgbClr val="002060"/>
                </a:solidFill>
              </a:rPr>
              <a:t>Insight</a:t>
            </a:r>
            <a:r>
              <a:rPr lang="en-GB" dirty="0">
                <a:solidFill>
                  <a:srgbClr val="002060"/>
                </a:solidFill>
              </a:rPr>
              <a:t>  </a:t>
            </a:r>
            <a:endParaRPr lang="en-NG" dirty="0"/>
          </a:p>
        </p:txBody>
      </p:sp>
    </p:spTree>
    <p:extLst>
      <p:ext uri="{BB962C8B-B14F-4D97-AF65-F5344CB8AC3E}">
        <p14:creationId xmlns:p14="http://schemas.microsoft.com/office/powerpoint/2010/main" val="2200252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ECF25-B193-F637-A440-715B2879440E}"/>
              </a:ext>
            </a:extLst>
          </p:cNvPr>
          <p:cNvSpPr>
            <a:spLocks noGrp="1"/>
          </p:cNvSpPr>
          <p:nvPr>
            <p:ph type="title"/>
          </p:nvPr>
        </p:nvSpPr>
        <p:spPr>
          <a:xfrm>
            <a:off x="1194179" y="0"/>
            <a:ext cx="10058400" cy="641443"/>
          </a:xfrm>
        </p:spPr>
        <p:txBody>
          <a:bodyPr>
            <a:normAutofit fontScale="90000"/>
          </a:bodyPr>
          <a:lstStyle/>
          <a:p>
            <a:r>
              <a:rPr lang="en-GB" sz="4400" dirty="0">
                <a:solidFill>
                  <a:srgbClr val="002060"/>
                </a:solidFill>
              </a:rPr>
              <a:t>ACTION</a:t>
            </a:r>
            <a:endParaRPr lang="en-NG" sz="4400" dirty="0">
              <a:solidFill>
                <a:srgbClr val="002060"/>
              </a:solidFill>
            </a:endParaRPr>
          </a:p>
        </p:txBody>
      </p:sp>
      <p:sp>
        <p:nvSpPr>
          <p:cNvPr id="3" name="Content Placeholder 2">
            <a:extLst>
              <a:ext uri="{FF2B5EF4-FFF2-40B4-BE49-F238E27FC236}">
                <a16:creationId xmlns:a16="http://schemas.microsoft.com/office/drawing/2014/main" id="{A8134392-FA3E-6051-94EB-7E23FA2BEF8C}"/>
              </a:ext>
            </a:extLst>
          </p:cNvPr>
          <p:cNvSpPr>
            <a:spLocks noGrp="1"/>
          </p:cNvSpPr>
          <p:nvPr>
            <p:ph idx="1"/>
          </p:nvPr>
        </p:nvSpPr>
        <p:spPr>
          <a:xfrm>
            <a:off x="573206" y="1965279"/>
            <a:ext cx="11300346" cy="3957850"/>
          </a:xfrm>
        </p:spPr>
        <p:txBody>
          <a:bodyPr>
            <a:normAutofit fontScale="85000" lnSpcReduction="10000"/>
          </a:bodyPr>
          <a:lstStyle/>
          <a:p>
            <a:pPr marL="571500" indent="-571500">
              <a:buFont typeface="Arial" panose="020B0604020202020204" pitchFamily="34" charset="0"/>
              <a:buChar char="•"/>
            </a:pPr>
            <a:r>
              <a:rPr lang="en-GB" sz="4400" cap="none" dirty="0">
                <a:solidFill>
                  <a:srgbClr val="002060"/>
                </a:solidFill>
              </a:rPr>
              <a:t>The employee satisfaction  </a:t>
            </a:r>
            <a:r>
              <a:rPr lang="en-GB" sz="4400" dirty="0">
                <a:solidFill>
                  <a:srgbClr val="002060"/>
                </a:solidFill>
              </a:rPr>
              <a:t>and performance  is  below the </a:t>
            </a:r>
            <a:r>
              <a:rPr lang="en-GB" sz="4400" cap="none" dirty="0">
                <a:solidFill>
                  <a:srgbClr val="002060"/>
                </a:solidFill>
              </a:rPr>
              <a:t>company’s average rating </a:t>
            </a:r>
            <a:endParaRPr lang="en-GB" sz="4400" dirty="0">
              <a:solidFill>
                <a:srgbClr val="002060"/>
              </a:solidFill>
            </a:endParaRPr>
          </a:p>
          <a:p>
            <a:pPr marL="571500" indent="-571500">
              <a:buFont typeface="Arial" panose="020B0604020202020204" pitchFamily="34" charset="0"/>
              <a:buChar char="•"/>
            </a:pPr>
            <a:r>
              <a:rPr lang="en-GB" sz="4400" dirty="0">
                <a:solidFill>
                  <a:srgbClr val="002060"/>
                </a:solidFill>
              </a:rPr>
              <a:t>We have identified the drive for improvement  to elevate it to a higher level</a:t>
            </a:r>
            <a:r>
              <a:rPr lang="en-US" sz="4400" dirty="0">
                <a:solidFill>
                  <a:srgbClr val="002060"/>
                </a:solidFill>
              </a:rPr>
              <a:t> </a:t>
            </a:r>
            <a:endParaRPr lang="en-NG" sz="4400" dirty="0">
              <a:solidFill>
                <a:srgbClr val="002060"/>
              </a:solidFill>
            </a:endParaRPr>
          </a:p>
        </p:txBody>
      </p:sp>
    </p:spTree>
    <p:extLst>
      <p:ext uri="{BB962C8B-B14F-4D97-AF65-F5344CB8AC3E}">
        <p14:creationId xmlns:p14="http://schemas.microsoft.com/office/powerpoint/2010/main" val="6347597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F8EA2-E8CE-037C-7A1F-7B8A4854036F}"/>
              </a:ext>
            </a:extLst>
          </p:cNvPr>
          <p:cNvSpPr>
            <a:spLocks noGrp="1"/>
          </p:cNvSpPr>
          <p:nvPr>
            <p:ph type="title"/>
          </p:nvPr>
        </p:nvSpPr>
        <p:spPr>
          <a:xfrm>
            <a:off x="1144338" y="165534"/>
            <a:ext cx="9603275" cy="439378"/>
          </a:xfrm>
        </p:spPr>
        <p:txBody>
          <a:bodyPr>
            <a:normAutofit fontScale="90000"/>
          </a:bodyPr>
          <a:lstStyle/>
          <a:p>
            <a:r>
              <a:rPr lang="en-GB" dirty="0">
                <a:solidFill>
                  <a:srgbClr val="002060"/>
                </a:solidFill>
              </a:rPr>
              <a:t>Recommendation </a:t>
            </a:r>
            <a:endParaRPr lang="en-NG" dirty="0"/>
          </a:p>
        </p:txBody>
      </p:sp>
      <p:sp>
        <p:nvSpPr>
          <p:cNvPr id="8" name="TextBox 7">
            <a:extLst>
              <a:ext uri="{FF2B5EF4-FFF2-40B4-BE49-F238E27FC236}">
                <a16:creationId xmlns:a16="http://schemas.microsoft.com/office/drawing/2014/main" id="{A0895383-861E-9A9A-1F51-90D4E2536FC6}"/>
              </a:ext>
            </a:extLst>
          </p:cNvPr>
          <p:cNvSpPr txBox="1"/>
          <p:nvPr/>
        </p:nvSpPr>
        <p:spPr>
          <a:xfrm>
            <a:off x="647114" y="797510"/>
            <a:ext cx="10198973" cy="5262979"/>
          </a:xfrm>
          <a:prstGeom prst="rect">
            <a:avLst/>
          </a:prstGeom>
          <a:noFill/>
        </p:spPr>
        <p:txBody>
          <a:bodyPr wrap="square">
            <a:spAutoFit/>
          </a:bodyPr>
          <a:lstStyle/>
          <a:p>
            <a:pPr marL="342900" indent="-342900" algn="just">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Implement succession planning to ensure smooth leadership transitions and future readiness.</a:t>
            </a:r>
            <a:endParaRPr lang="en-NG" sz="2400" dirty="0">
              <a:solidFill>
                <a:srgbClr val="002060"/>
              </a:solidFill>
              <a:effectLst/>
              <a:latin typeface="Times New Roman" panose="02020603050405020304" pitchFamily="18" charset="0"/>
              <a:ea typeface="Times New Roman" panose="02020603050405020304" pitchFamily="18" charset="0"/>
            </a:endParaRPr>
          </a:p>
          <a:p>
            <a:pPr marL="342900" indent="-342900" algn="just">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Promote age diversity across all departments to foster innovation and inclusivity.</a:t>
            </a:r>
            <a:endParaRPr lang="en-NG" sz="2400" dirty="0">
              <a:solidFill>
                <a:srgbClr val="002060"/>
              </a:solidFill>
              <a:effectLst/>
              <a:latin typeface="Times New Roman" panose="02020603050405020304" pitchFamily="18" charset="0"/>
              <a:ea typeface="Times New Roman" panose="02020603050405020304" pitchFamily="18" charset="0"/>
            </a:endParaRPr>
          </a:p>
          <a:p>
            <a:pPr marL="342900" indent="-342900" algn="just">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Enhance workforce engagement by involving employees in decision-making and recognizing their contributions.</a:t>
            </a:r>
            <a:endParaRPr lang="en-NG" sz="2400" dirty="0">
              <a:solidFill>
                <a:srgbClr val="002060"/>
              </a:solidFill>
              <a:effectLst/>
              <a:latin typeface="Times New Roman" panose="02020603050405020304" pitchFamily="18" charset="0"/>
              <a:ea typeface="Times New Roman" panose="02020603050405020304" pitchFamily="18" charset="0"/>
            </a:endParaRPr>
          </a:p>
          <a:p>
            <a:pPr marL="342900" indent="-342900" algn="just">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Address potential gaps in skills, leadership, and resources through proactive planning and analysis.</a:t>
            </a:r>
            <a:endParaRPr lang="en-NG" sz="2400" dirty="0">
              <a:solidFill>
                <a:srgbClr val="002060"/>
              </a:solidFill>
              <a:effectLst/>
              <a:latin typeface="Times New Roman" panose="02020603050405020304" pitchFamily="18" charset="0"/>
              <a:ea typeface="Times New Roman" panose="02020603050405020304" pitchFamily="18" charset="0"/>
            </a:endParaRPr>
          </a:p>
          <a:p>
            <a:pPr marL="342900" indent="-342900" algn="just">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Review hiring practices to ensure they align with </a:t>
            </a:r>
            <a:r>
              <a:rPr lang="en-GB" sz="2400" b="1" dirty="0">
                <a:solidFill>
                  <a:srgbClr val="002060"/>
                </a:solidFill>
                <a:effectLst/>
                <a:latin typeface="Times New Roman" panose="02020603050405020304" pitchFamily="18" charset="0"/>
                <a:ea typeface="Times New Roman" panose="02020603050405020304" pitchFamily="18" charset="0"/>
              </a:rPr>
              <a:t>gender balance</a:t>
            </a:r>
            <a:r>
              <a:rPr lang="en-NG" sz="2400" b="1" dirty="0">
                <a:solidFill>
                  <a:srgbClr val="002060"/>
                </a:solidFill>
                <a:effectLst/>
                <a:latin typeface="Times New Roman" panose="02020603050405020304" pitchFamily="18" charset="0"/>
                <a:ea typeface="Times New Roman" panose="02020603050405020304" pitchFamily="18" charset="0"/>
              </a:rPr>
              <a:t> and attract top talent.</a:t>
            </a:r>
            <a:endParaRPr lang="en-NG" sz="2400" dirty="0">
              <a:solidFill>
                <a:srgbClr val="002060"/>
              </a:solidFill>
              <a:effectLst/>
              <a:latin typeface="Times New Roman" panose="02020603050405020304" pitchFamily="18" charset="0"/>
              <a:ea typeface="Times New Roman" panose="02020603050405020304" pitchFamily="18" charset="0"/>
            </a:endParaRPr>
          </a:p>
          <a:p>
            <a:pPr marL="342900" indent="-342900" algn="just">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Establish support and development programs to help employees grow and advance in their careers.</a:t>
            </a:r>
            <a:endParaRPr lang="en-NG" sz="2400" dirty="0">
              <a:solidFill>
                <a:srgbClr val="002060"/>
              </a:solidFill>
              <a:effectLst/>
              <a:latin typeface="Times New Roman" panose="02020603050405020304" pitchFamily="18" charset="0"/>
              <a:ea typeface="Times New Roman" panose="02020603050405020304" pitchFamily="18" charset="0"/>
            </a:endParaRPr>
          </a:p>
          <a:p>
            <a:pPr marL="342900" indent="-342900" algn="just">
              <a:buFont typeface="Arial" panose="020B0604020202020204" pitchFamily="34" charset="0"/>
              <a:buChar char="•"/>
            </a:pPr>
            <a:r>
              <a:rPr lang="en-GB" sz="2400" b="1" dirty="0">
                <a:solidFill>
                  <a:srgbClr val="002060"/>
                </a:solidFill>
                <a:effectLst/>
                <a:latin typeface="Times New Roman" panose="02020603050405020304" pitchFamily="18" charset="0"/>
                <a:ea typeface="Times New Roman" panose="02020603050405020304" pitchFamily="18" charset="0"/>
              </a:rPr>
              <a:t>Introduce performance improvement programs to elevate productivity and address underperformance.</a:t>
            </a:r>
            <a:endParaRPr lang="en-NG" sz="2400" dirty="0">
              <a:solidFill>
                <a:srgbClr val="002060"/>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4718757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F8EA2-E8CE-037C-7A1F-7B8A4854036F}"/>
              </a:ext>
            </a:extLst>
          </p:cNvPr>
          <p:cNvSpPr>
            <a:spLocks noGrp="1"/>
          </p:cNvSpPr>
          <p:nvPr>
            <p:ph type="title"/>
          </p:nvPr>
        </p:nvSpPr>
        <p:spPr>
          <a:xfrm>
            <a:off x="1144338" y="165534"/>
            <a:ext cx="9603275" cy="439378"/>
          </a:xfrm>
        </p:spPr>
        <p:txBody>
          <a:bodyPr>
            <a:normAutofit fontScale="90000"/>
          </a:bodyPr>
          <a:lstStyle/>
          <a:p>
            <a:r>
              <a:rPr lang="en-GB" dirty="0">
                <a:solidFill>
                  <a:srgbClr val="002060"/>
                </a:solidFill>
              </a:rPr>
              <a:t>Recommendation </a:t>
            </a:r>
            <a:endParaRPr lang="en-NG" dirty="0"/>
          </a:p>
        </p:txBody>
      </p:sp>
      <p:sp>
        <p:nvSpPr>
          <p:cNvPr id="7" name="TextBox 6">
            <a:extLst>
              <a:ext uri="{FF2B5EF4-FFF2-40B4-BE49-F238E27FC236}">
                <a16:creationId xmlns:a16="http://schemas.microsoft.com/office/drawing/2014/main" id="{9AF8D2B3-41A4-9FE2-65C8-04D5DE63566A}"/>
              </a:ext>
            </a:extLst>
          </p:cNvPr>
          <p:cNvSpPr txBox="1"/>
          <p:nvPr/>
        </p:nvSpPr>
        <p:spPr>
          <a:xfrm>
            <a:off x="942535" y="862711"/>
            <a:ext cx="9805078" cy="4524315"/>
          </a:xfrm>
          <a:prstGeom prst="rect">
            <a:avLst/>
          </a:prstGeom>
          <a:noFill/>
        </p:spPr>
        <p:txBody>
          <a:bodyPr wrap="square">
            <a:spAutoFit/>
          </a:bodyPr>
          <a:lstStyle/>
          <a:p>
            <a:pPr marL="342900" indent="-342900">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Provide ongoing training and development to keep employees' skills current and relevant.</a:t>
            </a:r>
          </a:p>
          <a:p>
            <a:pPr marL="342900" indent="-342900">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Analyse and address root causes of issues to prevent recurring problems and improve processes.</a:t>
            </a:r>
          </a:p>
          <a:p>
            <a:pPr marL="342900" indent="-342900">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Promote best practices across departments to ensure consistency and efficiency.</a:t>
            </a:r>
          </a:p>
          <a:p>
            <a:pPr marL="342900" indent="-342900">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Conduct regular salary benchmarks to maintain competitive and fair compensation structures</a:t>
            </a:r>
          </a:p>
          <a:p>
            <a:pPr marL="342900" indent="-342900">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Conduct exit interviews to gather valuable feedback and identify areas for improvement.</a:t>
            </a:r>
          </a:p>
          <a:p>
            <a:pPr marL="342900" indent="-342900">
              <a:buFont typeface="Arial" panose="020B0604020202020204" pitchFamily="34" charset="0"/>
              <a:buChar char="•"/>
            </a:pPr>
            <a:r>
              <a:rPr lang="en-NG" sz="2400" b="1" dirty="0">
                <a:solidFill>
                  <a:srgbClr val="002060"/>
                </a:solidFill>
                <a:effectLst/>
                <a:latin typeface="Times New Roman" panose="02020603050405020304" pitchFamily="18" charset="0"/>
                <a:ea typeface="Times New Roman" panose="02020603050405020304" pitchFamily="18" charset="0"/>
              </a:rPr>
              <a:t>Foster cross-training and job rotation to increase versatility and employee satisfaction.</a:t>
            </a:r>
          </a:p>
        </p:txBody>
      </p:sp>
    </p:spTree>
    <p:extLst>
      <p:ext uri="{BB962C8B-B14F-4D97-AF65-F5344CB8AC3E}">
        <p14:creationId xmlns:p14="http://schemas.microsoft.com/office/powerpoint/2010/main" val="32905752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F8EA2-E8CE-037C-7A1F-7B8A4854036F}"/>
              </a:ext>
            </a:extLst>
          </p:cNvPr>
          <p:cNvSpPr>
            <a:spLocks noGrp="1"/>
          </p:cNvSpPr>
          <p:nvPr>
            <p:ph type="title"/>
          </p:nvPr>
        </p:nvSpPr>
        <p:spPr>
          <a:xfrm>
            <a:off x="1144338" y="165534"/>
            <a:ext cx="9603275" cy="439378"/>
          </a:xfrm>
        </p:spPr>
        <p:txBody>
          <a:bodyPr>
            <a:normAutofit fontScale="90000"/>
          </a:bodyPr>
          <a:lstStyle/>
          <a:p>
            <a:r>
              <a:rPr lang="en-GB" dirty="0">
                <a:solidFill>
                  <a:srgbClr val="002060"/>
                </a:solidFill>
              </a:rPr>
              <a:t>Q/A</a:t>
            </a:r>
            <a:endParaRPr lang="en-NG" dirty="0"/>
          </a:p>
        </p:txBody>
      </p:sp>
    </p:spTree>
    <p:extLst>
      <p:ext uri="{BB962C8B-B14F-4D97-AF65-F5344CB8AC3E}">
        <p14:creationId xmlns:p14="http://schemas.microsoft.com/office/powerpoint/2010/main" val="24688422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1B24A1C-B121-956E-05AB-6BC639BAE8BD}"/>
              </a:ext>
            </a:extLst>
          </p:cNvPr>
          <p:cNvSpPr>
            <a:spLocks noGrp="1"/>
          </p:cNvSpPr>
          <p:nvPr>
            <p:ph type="title"/>
          </p:nvPr>
        </p:nvSpPr>
        <p:spPr>
          <a:xfrm>
            <a:off x="1130270" y="953324"/>
            <a:ext cx="9603275" cy="4800362"/>
          </a:xfrm>
        </p:spPr>
        <p:txBody>
          <a:bodyPr>
            <a:normAutofit/>
          </a:bodyPr>
          <a:lstStyle/>
          <a:p>
            <a:r>
              <a:rPr lang="en-GB" sz="6000" b="1" dirty="0">
                <a:solidFill>
                  <a:srgbClr val="002060"/>
                </a:solidFill>
              </a:rPr>
              <a:t>Presented By Taiwo Ige</a:t>
            </a:r>
            <a:br>
              <a:rPr lang="en-GB" sz="6000" b="1" dirty="0">
                <a:solidFill>
                  <a:srgbClr val="002060"/>
                </a:solidFill>
              </a:rPr>
            </a:br>
            <a:br>
              <a:rPr lang="en-GB" sz="6000" b="1" dirty="0">
                <a:solidFill>
                  <a:srgbClr val="002060"/>
                </a:solidFill>
              </a:rPr>
            </a:br>
            <a:r>
              <a:rPr lang="en-GB" sz="6000" b="1" dirty="0">
                <a:solidFill>
                  <a:srgbClr val="002060"/>
                </a:solidFill>
              </a:rPr>
              <a:t>08067201865</a:t>
            </a:r>
            <a:br>
              <a:rPr lang="en-GB" sz="6000" b="1" dirty="0">
                <a:solidFill>
                  <a:srgbClr val="002060"/>
                </a:solidFill>
              </a:rPr>
            </a:br>
            <a:br>
              <a:rPr lang="en-GB" sz="6000" b="1" dirty="0">
                <a:solidFill>
                  <a:srgbClr val="002060"/>
                </a:solidFill>
              </a:rPr>
            </a:br>
            <a:r>
              <a:rPr lang="en-GB" sz="6000" b="1" dirty="0">
                <a:solidFill>
                  <a:srgbClr val="002060"/>
                </a:solidFill>
              </a:rPr>
              <a:t>Thank You</a:t>
            </a:r>
            <a:endParaRPr lang="en-NG" sz="6000" b="1" dirty="0">
              <a:solidFill>
                <a:srgbClr val="002060"/>
              </a:solidFill>
            </a:endParaRPr>
          </a:p>
        </p:txBody>
      </p:sp>
    </p:spTree>
    <p:extLst>
      <p:ext uri="{BB962C8B-B14F-4D97-AF65-F5344CB8AC3E}">
        <p14:creationId xmlns:p14="http://schemas.microsoft.com/office/powerpoint/2010/main" val="208173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284AA1F-45DD-3E3C-804B-D3701F7B8592}"/>
              </a:ext>
            </a:extLst>
          </p:cNvPr>
          <p:cNvPicPr>
            <a:picLocks noChangeAspect="1"/>
          </p:cNvPicPr>
          <p:nvPr/>
        </p:nvPicPr>
        <p:blipFill>
          <a:blip r:embed="rId2"/>
          <a:stretch>
            <a:fillRect/>
          </a:stretch>
        </p:blipFill>
        <p:spPr>
          <a:xfrm>
            <a:off x="0" y="0"/>
            <a:ext cx="12192000" cy="6179126"/>
          </a:xfrm>
          <a:prstGeom prst="rect">
            <a:avLst/>
          </a:prstGeom>
        </p:spPr>
      </p:pic>
    </p:spTree>
    <p:extLst>
      <p:ext uri="{BB962C8B-B14F-4D97-AF65-F5344CB8AC3E}">
        <p14:creationId xmlns:p14="http://schemas.microsoft.com/office/powerpoint/2010/main" val="3303045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2A2A7-DDDB-8977-1BE2-B2F2C482A3E1}"/>
              </a:ext>
            </a:extLst>
          </p:cNvPr>
          <p:cNvSpPr>
            <a:spLocks noGrp="1"/>
          </p:cNvSpPr>
          <p:nvPr>
            <p:ph type="title"/>
          </p:nvPr>
        </p:nvSpPr>
        <p:spPr>
          <a:xfrm>
            <a:off x="1451579" y="163074"/>
            <a:ext cx="9603275" cy="478371"/>
          </a:xfrm>
        </p:spPr>
        <p:txBody>
          <a:bodyPr>
            <a:normAutofit fontScale="90000"/>
          </a:bodyPr>
          <a:lstStyle/>
          <a:p>
            <a:r>
              <a:rPr lang="en-GB" dirty="0">
                <a:solidFill>
                  <a:srgbClr val="002060"/>
                </a:solidFill>
              </a:rPr>
              <a:t>Objectives</a:t>
            </a:r>
            <a:endParaRPr lang="en-NG" dirty="0">
              <a:solidFill>
                <a:srgbClr val="002060"/>
              </a:solidFill>
            </a:endParaRPr>
          </a:p>
        </p:txBody>
      </p:sp>
      <p:sp>
        <p:nvSpPr>
          <p:cNvPr id="4" name="TextBox 3">
            <a:extLst>
              <a:ext uri="{FF2B5EF4-FFF2-40B4-BE49-F238E27FC236}">
                <a16:creationId xmlns:a16="http://schemas.microsoft.com/office/drawing/2014/main" id="{1566A634-C075-AC7B-8B37-F765F3596C1B}"/>
              </a:ext>
            </a:extLst>
          </p:cNvPr>
          <p:cNvSpPr txBox="1"/>
          <p:nvPr/>
        </p:nvSpPr>
        <p:spPr>
          <a:xfrm>
            <a:off x="1451579" y="1282890"/>
            <a:ext cx="9248266" cy="4352474"/>
          </a:xfrm>
          <a:prstGeom prst="rect">
            <a:avLst/>
          </a:prstGeom>
          <a:noFill/>
        </p:spPr>
        <p:txBody>
          <a:bodyPr wrap="square">
            <a:spAutoFit/>
          </a:bodyPr>
          <a:lstStyle/>
          <a:p>
            <a:pPr marL="342900" lvl="0" indent="-342900">
              <a:lnSpc>
                <a:spcPct val="107000"/>
              </a:lnSpc>
              <a:buFont typeface="Symbol" panose="05050102010706020507" pitchFamily="18" charset="2"/>
              <a:buChar char=""/>
            </a:pPr>
            <a:r>
              <a:rPr lang="en-GB" sz="2600" kern="100" dirty="0">
                <a:effectLst/>
                <a:latin typeface="Times New Roman" panose="02020603050405020304" pitchFamily="18" charset="0"/>
                <a:ea typeface="Times New Roman" panose="02020603050405020304" pitchFamily="18" charset="0"/>
                <a:cs typeface="Times New Roman" panose="02020603050405020304" pitchFamily="18" charset="0"/>
              </a:rPr>
              <a:t>Understand</a:t>
            </a:r>
            <a:r>
              <a:rPr lang="en-GB" sz="2600" kern="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rPr>
              <a:t> Employee Demographics: Analyse age, gender, and department distribution</a:t>
            </a:r>
            <a:endParaRPr lang="en-NG" sz="2600"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GB" sz="2600" kern="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rPr>
              <a:t>Performance and Satisfaction Analysis: Examine how performance ratings correlate with satisfaction scores. </a:t>
            </a:r>
            <a:endParaRPr lang="en-NG" sz="2600"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GB" sz="2600" kern="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rPr>
              <a:t>Attrition Patterns: Identify factors contributing to employee attrition. </a:t>
            </a:r>
            <a:endParaRPr lang="en-NG" sz="2600"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GB" sz="2600" kern="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rPr>
              <a:t>Salary Insights: Investigate salary distribution on and its relationship with job roles and departments. </a:t>
            </a:r>
            <a:endParaRPr lang="en-NG" sz="2600"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GB" sz="2600" kern="1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rPr>
              <a:t>Years of Service: Assess the impact of years of service on performance, satisfaction, and attrition</a:t>
            </a:r>
            <a:endParaRPr lang="en-NG" sz="2600"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6339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CE8DA-6701-A31F-12C9-6610F140DB36}"/>
              </a:ext>
            </a:extLst>
          </p:cNvPr>
          <p:cNvSpPr>
            <a:spLocks noGrp="1"/>
          </p:cNvSpPr>
          <p:nvPr>
            <p:ph type="title"/>
          </p:nvPr>
        </p:nvSpPr>
        <p:spPr>
          <a:xfrm>
            <a:off x="1130270" y="161755"/>
            <a:ext cx="9603275" cy="471242"/>
          </a:xfrm>
        </p:spPr>
        <p:txBody>
          <a:bodyPr>
            <a:normAutofit fontScale="90000"/>
          </a:bodyPr>
          <a:lstStyle/>
          <a:p>
            <a:r>
              <a:rPr lang="en-GB" dirty="0">
                <a:solidFill>
                  <a:srgbClr val="002060"/>
                </a:solidFill>
              </a:rPr>
              <a:t>Summary</a:t>
            </a:r>
            <a:endParaRPr lang="en-NG" dirty="0">
              <a:solidFill>
                <a:srgbClr val="002060"/>
              </a:solidFill>
            </a:endParaRPr>
          </a:p>
        </p:txBody>
      </p:sp>
      <p:sp>
        <p:nvSpPr>
          <p:cNvPr id="3" name="Title 1">
            <a:extLst>
              <a:ext uri="{FF2B5EF4-FFF2-40B4-BE49-F238E27FC236}">
                <a16:creationId xmlns:a16="http://schemas.microsoft.com/office/drawing/2014/main" id="{2B1DD47D-BC2A-DA24-981D-804FD7AFEB46}"/>
              </a:ext>
            </a:extLst>
          </p:cNvPr>
          <p:cNvSpPr txBox="1">
            <a:spLocks/>
          </p:cNvSpPr>
          <p:nvPr/>
        </p:nvSpPr>
        <p:spPr>
          <a:xfrm>
            <a:off x="2690452" y="959562"/>
            <a:ext cx="7028817" cy="616169"/>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dirty="0"/>
              <a:t>  </a:t>
            </a:r>
            <a:r>
              <a:rPr lang="en-GB" dirty="0">
                <a:solidFill>
                  <a:srgbClr val="002060"/>
                </a:solidFill>
              </a:rPr>
              <a:t>The total number of Employee</a:t>
            </a:r>
            <a:endParaRPr lang="en-NG" dirty="0">
              <a:solidFill>
                <a:srgbClr val="002060"/>
              </a:solidFill>
            </a:endParaRPr>
          </a:p>
        </p:txBody>
      </p:sp>
      <p:sp>
        <p:nvSpPr>
          <p:cNvPr id="4" name="Rectangle: Single Corner Rounded 3">
            <a:extLst>
              <a:ext uri="{FF2B5EF4-FFF2-40B4-BE49-F238E27FC236}">
                <a16:creationId xmlns:a16="http://schemas.microsoft.com/office/drawing/2014/main" id="{B80E2077-E8D8-E907-DFDC-D3F981DFBDC0}"/>
              </a:ext>
            </a:extLst>
          </p:cNvPr>
          <p:cNvSpPr/>
          <p:nvPr/>
        </p:nvSpPr>
        <p:spPr>
          <a:xfrm>
            <a:off x="4649016" y="1458287"/>
            <a:ext cx="2160000" cy="540000"/>
          </a:xfrm>
          <a:prstGeom prst="round1Rect">
            <a:avLst>
              <a:gd name="adj" fmla="val 50000"/>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600" b="1" dirty="0"/>
              <a:t>780</a:t>
            </a:r>
            <a:endParaRPr lang="en-NG" sz="3600" b="1" dirty="0"/>
          </a:p>
        </p:txBody>
      </p:sp>
      <p:sp>
        <p:nvSpPr>
          <p:cNvPr id="5" name="Title 1">
            <a:extLst>
              <a:ext uri="{FF2B5EF4-FFF2-40B4-BE49-F238E27FC236}">
                <a16:creationId xmlns:a16="http://schemas.microsoft.com/office/drawing/2014/main" id="{369233EC-230D-A7C5-5D99-38584AFEB859}"/>
              </a:ext>
            </a:extLst>
          </p:cNvPr>
          <p:cNvSpPr txBox="1">
            <a:spLocks/>
          </p:cNvSpPr>
          <p:nvPr/>
        </p:nvSpPr>
        <p:spPr>
          <a:xfrm>
            <a:off x="2176399" y="2392990"/>
            <a:ext cx="8557146" cy="67894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dirty="0"/>
              <a:t>  </a:t>
            </a:r>
            <a:r>
              <a:rPr lang="en-GB" dirty="0">
                <a:solidFill>
                  <a:srgbClr val="002060"/>
                </a:solidFill>
              </a:rPr>
              <a:t>The total number of Active  Employee</a:t>
            </a:r>
            <a:endParaRPr lang="en-NG" dirty="0">
              <a:solidFill>
                <a:srgbClr val="002060"/>
              </a:solidFill>
            </a:endParaRPr>
          </a:p>
        </p:txBody>
      </p:sp>
      <p:sp>
        <p:nvSpPr>
          <p:cNvPr id="6" name="Rectangle: Single Corner Rounded 5">
            <a:extLst>
              <a:ext uri="{FF2B5EF4-FFF2-40B4-BE49-F238E27FC236}">
                <a16:creationId xmlns:a16="http://schemas.microsoft.com/office/drawing/2014/main" id="{9BB487FE-16BA-7338-3AB5-04DD3A9D6AEC}"/>
              </a:ext>
            </a:extLst>
          </p:cNvPr>
          <p:cNvSpPr/>
          <p:nvPr/>
        </p:nvSpPr>
        <p:spPr>
          <a:xfrm>
            <a:off x="4649016" y="2880608"/>
            <a:ext cx="2160000" cy="540000"/>
          </a:xfrm>
          <a:prstGeom prst="round1Rect">
            <a:avLst>
              <a:gd name="adj" fmla="val 50000"/>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600" b="1" dirty="0"/>
              <a:t>546</a:t>
            </a:r>
            <a:endParaRPr lang="en-NG" sz="3600" b="1" dirty="0"/>
          </a:p>
        </p:txBody>
      </p:sp>
      <p:sp>
        <p:nvSpPr>
          <p:cNvPr id="7" name="Title 1">
            <a:extLst>
              <a:ext uri="{FF2B5EF4-FFF2-40B4-BE49-F238E27FC236}">
                <a16:creationId xmlns:a16="http://schemas.microsoft.com/office/drawing/2014/main" id="{6D35AE7F-D06E-0F38-2AE2-9430405CB262}"/>
              </a:ext>
            </a:extLst>
          </p:cNvPr>
          <p:cNvSpPr txBox="1">
            <a:spLocks/>
          </p:cNvSpPr>
          <p:nvPr/>
        </p:nvSpPr>
        <p:spPr>
          <a:xfrm>
            <a:off x="2940563" y="3716904"/>
            <a:ext cx="7028817" cy="616169"/>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dirty="0">
                <a:solidFill>
                  <a:srgbClr val="002060"/>
                </a:solidFill>
              </a:rPr>
              <a:t>  The total number of Attrition</a:t>
            </a:r>
            <a:endParaRPr lang="en-NG" dirty="0">
              <a:solidFill>
                <a:srgbClr val="002060"/>
              </a:solidFill>
            </a:endParaRPr>
          </a:p>
        </p:txBody>
      </p:sp>
      <p:sp>
        <p:nvSpPr>
          <p:cNvPr id="8" name="Rectangle: Single Corner Rounded 7">
            <a:extLst>
              <a:ext uri="{FF2B5EF4-FFF2-40B4-BE49-F238E27FC236}">
                <a16:creationId xmlns:a16="http://schemas.microsoft.com/office/drawing/2014/main" id="{E77A14B1-491C-77B4-EFE5-E8AE4F45DB76}"/>
              </a:ext>
            </a:extLst>
          </p:cNvPr>
          <p:cNvSpPr/>
          <p:nvPr/>
        </p:nvSpPr>
        <p:spPr>
          <a:xfrm>
            <a:off x="4649016" y="4181498"/>
            <a:ext cx="2160000" cy="540000"/>
          </a:xfrm>
          <a:prstGeom prst="round1Rect">
            <a:avLst>
              <a:gd name="adj" fmla="val 50000"/>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b="1" dirty="0"/>
              <a:t>264</a:t>
            </a:r>
            <a:endParaRPr lang="en-NG" sz="3200" b="1" dirty="0"/>
          </a:p>
        </p:txBody>
      </p:sp>
      <p:sp>
        <p:nvSpPr>
          <p:cNvPr id="9" name="Title 1">
            <a:extLst>
              <a:ext uri="{FF2B5EF4-FFF2-40B4-BE49-F238E27FC236}">
                <a16:creationId xmlns:a16="http://schemas.microsoft.com/office/drawing/2014/main" id="{B652DC37-5186-639D-5EF5-6360B8E01F10}"/>
              </a:ext>
            </a:extLst>
          </p:cNvPr>
          <p:cNvSpPr txBox="1">
            <a:spLocks/>
          </p:cNvSpPr>
          <p:nvPr/>
        </p:nvSpPr>
        <p:spPr>
          <a:xfrm>
            <a:off x="4299483" y="5067614"/>
            <a:ext cx="2243104" cy="616169"/>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dirty="0">
                <a:solidFill>
                  <a:srgbClr val="002060"/>
                </a:solidFill>
              </a:rPr>
              <a:t>   Attrition</a:t>
            </a:r>
            <a:endParaRPr lang="en-NG" dirty="0">
              <a:solidFill>
                <a:srgbClr val="002060"/>
              </a:solidFill>
            </a:endParaRPr>
          </a:p>
        </p:txBody>
      </p:sp>
      <p:sp>
        <p:nvSpPr>
          <p:cNvPr id="10" name="Rectangle: Single Corner Rounded 9">
            <a:extLst>
              <a:ext uri="{FF2B5EF4-FFF2-40B4-BE49-F238E27FC236}">
                <a16:creationId xmlns:a16="http://schemas.microsoft.com/office/drawing/2014/main" id="{6C99B42C-93F3-9524-EA44-231BA191A4EF}"/>
              </a:ext>
            </a:extLst>
          </p:cNvPr>
          <p:cNvSpPr/>
          <p:nvPr/>
        </p:nvSpPr>
        <p:spPr>
          <a:xfrm>
            <a:off x="4681620" y="5519719"/>
            <a:ext cx="2127395" cy="540000"/>
          </a:xfrm>
          <a:prstGeom prst="round1Rect">
            <a:avLst>
              <a:gd name="adj" fmla="val 50000"/>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b="1" dirty="0"/>
              <a:t>30%</a:t>
            </a:r>
            <a:endParaRPr lang="en-NG" sz="3200" b="1" dirty="0"/>
          </a:p>
        </p:txBody>
      </p:sp>
    </p:spTree>
    <p:extLst>
      <p:ext uri="{BB962C8B-B14F-4D97-AF65-F5344CB8AC3E}">
        <p14:creationId xmlns:p14="http://schemas.microsoft.com/office/powerpoint/2010/main" val="2416240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CE8DA-6701-A31F-12C9-6610F140DB36}"/>
              </a:ext>
            </a:extLst>
          </p:cNvPr>
          <p:cNvSpPr>
            <a:spLocks noGrp="1"/>
          </p:cNvSpPr>
          <p:nvPr>
            <p:ph type="title"/>
          </p:nvPr>
        </p:nvSpPr>
        <p:spPr>
          <a:xfrm>
            <a:off x="1130270" y="161755"/>
            <a:ext cx="9603275" cy="471242"/>
          </a:xfrm>
        </p:spPr>
        <p:txBody>
          <a:bodyPr>
            <a:normAutofit fontScale="90000"/>
          </a:bodyPr>
          <a:lstStyle/>
          <a:p>
            <a:r>
              <a:rPr lang="en-GB" dirty="0">
                <a:solidFill>
                  <a:srgbClr val="002060"/>
                </a:solidFill>
              </a:rPr>
              <a:t>Age </a:t>
            </a:r>
            <a:endParaRPr lang="en-NG" dirty="0">
              <a:solidFill>
                <a:srgbClr val="002060"/>
              </a:solidFill>
            </a:endParaRPr>
          </a:p>
        </p:txBody>
      </p:sp>
      <p:sp>
        <p:nvSpPr>
          <p:cNvPr id="3" name="Title 1">
            <a:extLst>
              <a:ext uri="{FF2B5EF4-FFF2-40B4-BE49-F238E27FC236}">
                <a16:creationId xmlns:a16="http://schemas.microsoft.com/office/drawing/2014/main" id="{2B1DD47D-BC2A-DA24-981D-804FD7AFEB46}"/>
              </a:ext>
            </a:extLst>
          </p:cNvPr>
          <p:cNvSpPr txBox="1">
            <a:spLocks/>
          </p:cNvSpPr>
          <p:nvPr/>
        </p:nvSpPr>
        <p:spPr>
          <a:xfrm>
            <a:off x="1130270" y="5101807"/>
            <a:ext cx="10686592" cy="848827"/>
          </a:xfrm>
          <a:prstGeom prst="rect">
            <a:avLst/>
          </a:prstGeom>
        </p:spPr>
        <p:txBody>
          <a:bodyPr vert="horz" lIns="91440" tIns="45720" rIns="91440" bIns="45720" rtlCol="0" anchor="t">
            <a:normAutofit fontScale="925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dirty="0"/>
              <a:t>  </a:t>
            </a:r>
            <a:r>
              <a:rPr lang="en-GB" dirty="0">
                <a:solidFill>
                  <a:srgbClr val="002060"/>
                </a:solidFill>
              </a:rPr>
              <a:t>The highest number  of employee are within </a:t>
            </a:r>
            <a:r>
              <a:rPr lang="en-GB" b="1" dirty="0">
                <a:solidFill>
                  <a:srgbClr val="002060"/>
                </a:solidFill>
              </a:rPr>
              <a:t>31– 35yrs </a:t>
            </a:r>
            <a:endParaRPr lang="en-NG" dirty="0">
              <a:solidFill>
                <a:srgbClr val="002060"/>
              </a:solidFill>
            </a:endParaRPr>
          </a:p>
        </p:txBody>
      </p:sp>
      <p:graphicFrame>
        <p:nvGraphicFramePr>
          <p:cNvPr id="11" name="Chart 10">
            <a:extLst>
              <a:ext uri="{FF2B5EF4-FFF2-40B4-BE49-F238E27FC236}">
                <a16:creationId xmlns:a16="http://schemas.microsoft.com/office/drawing/2014/main" id="{87802264-E155-22B4-4669-084F4EC60836}"/>
              </a:ext>
            </a:extLst>
          </p:cNvPr>
          <p:cNvGraphicFramePr>
            <a:graphicFrameLocks/>
          </p:cNvGraphicFramePr>
          <p:nvPr>
            <p:extLst>
              <p:ext uri="{D42A27DB-BD31-4B8C-83A1-F6EECF244321}">
                <p14:modId xmlns:p14="http://schemas.microsoft.com/office/powerpoint/2010/main" val="840089725"/>
              </p:ext>
            </p:extLst>
          </p:nvPr>
        </p:nvGraphicFramePr>
        <p:xfrm>
          <a:off x="1856935" y="798281"/>
          <a:ext cx="8496887" cy="40269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22510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CE8DA-6701-A31F-12C9-6610F140DB36}"/>
              </a:ext>
            </a:extLst>
          </p:cNvPr>
          <p:cNvSpPr>
            <a:spLocks noGrp="1"/>
          </p:cNvSpPr>
          <p:nvPr>
            <p:ph type="title"/>
          </p:nvPr>
        </p:nvSpPr>
        <p:spPr>
          <a:xfrm>
            <a:off x="1130270" y="161755"/>
            <a:ext cx="9603275" cy="471242"/>
          </a:xfrm>
        </p:spPr>
        <p:txBody>
          <a:bodyPr>
            <a:normAutofit fontScale="90000"/>
          </a:bodyPr>
          <a:lstStyle/>
          <a:p>
            <a:r>
              <a:rPr lang="en-GB" dirty="0">
                <a:solidFill>
                  <a:srgbClr val="002060"/>
                </a:solidFill>
              </a:rPr>
              <a:t>Department </a:t>
            </a:r>
            <a:endParaRPr lang="en-NG" dirty="0">
              <a:solidFill>
                <a:srgbClr val="002060"/>
              </a:solidFill>
            </a:endParaRPr>
          </a:p>
        </p:txBody>
      </p:sp>
      <p:sp>
        <p:nvSpPr>
          <p:cNvPr id="3" name="Title 1">
            <a:extLst>
              <a:ext uri="{FF2B5EF4-FFF2-40B4-BE49-F238E27FC236}">
                <a16:creationId xmlns:a16="http://schemas.microsoft.com/office/drawing/2014/main" id="{2B1DD47D-BC2A-DA24-981D-804FD7AFEB46}"/>
              </a:ext>
            </a:extLst>
          </p:cNvPr>
          <p:cNvSpPr txBox="1">
            <a:spLocks/>
          </p:cNvSpPr>
          <p:nvPr/>
        </p:nvSpPr>
        <p:spPr>
          <a:xfrm>
            <a:off x="1491175" y="4893073"/>
            <a:ext cx="10185010" cy="1050527"/>
          </a:xfrm>
          <a:prstGeom prst="rect">
            <a:avLst/>
          </a:prstGeom>
        </p:spPr>
        <p:txBody>
          <a:bodyPr vert="horz" lIns="91440" tIns="45720" rIns="91440" bIns="45720" rtlCol="0" anchor="t">
            <a:normAutofit fontScale="77500" lnSpcReduction="200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GB" dirty="0">
                <a:solidFill>
                  <a:srgbClr val="002060"/>
                </a:solidFill>
              </a:rPr>
              <a:t>Out of the</a:t>
            </a:r>
            <a:r>
              <a:rPr lang="en-GB" sz="3800" b="1" dirty="0">
                <a:solidFill>
                  <a:srgbClr val="002060"/>
                </a:solidFill>
              </a:rPr>
              <a:t> 6 </a:t>
            </a:r>
            <a:r>
              <a:rPr lang="en-GB" dirty="0">
                <a:solidFill>
                  <a:srgbClr val="002060"/>
                </a:solidFill>
              </a:rPr>
              <a:t>departments, sales has the highest number of employee with </a:t>
            </a:r>
            <a:r>
              <a:rPr lang="en-GB" sz="3800" b="1" dirty="0">
                <a:solidFill>
                  <a:srgbClr val="002060"/>
                </a:solidFill>
              </a:rPr>
              <a:t>157</a:t>
            </a:r>
            <a:r>
              <a:rPr lang="en-GB" dirty="0">
                <a:solidFill>
                  <a:srgbClr val="002060"/>
                </a:solidFill>
              </a:rPr>
              <a:t> while engineering is the lowest with </a:t>
            </a:r>
            <a:r>
              <a:rPr lang="en-GB" sz="3800" b="1" dirty="0">
                <a:solidFill>
                  <a:srgbClr val="002060"/>
                </a:solidFill>
              </a:rPr>
              <a:t>105</a:t>
            </a:r>
            <a:r>
              <a:rPr lang="en-GB" dirty="0">
                <a:solidFill>
                  <a:srgbClr val="002060"/>
                </a:solidFill>
              </a:rPr>
              <a:t>.</a:t>
            </a:r>
            <a:endParaRPr lang="en-NG" dirty="0">
              <a:solidFill>
                <a:srgbClr val="002060"/>
              </a:solidFill>
            </a:endParaRPr>
          </a:p>
        </p:txBody>
      </p:sp>
      <p:graphicFrame>
        <p:nvGraphicFramePr>
          <p:cNvPr id="6" name="Chart 5">
            <a:extLst>
              <a:ext uri="{FF2B5EF4-FFF2-40B4-BE49-F238E27FC236}">
                <a16:creationId xmlns:a16="http://schemas.microsoft.com/office/drawing/2014/main" id="{319FB696-D81D-4E62-3173-E44B340DABF4}"/>
              </a:ext>
            </a:extLst>
          </p:cNvPr>
          <p:cNvGraphicFramePr>
            <a:graphicFrameLocks/>
          </p:cNvGraphicFramePr>
          <p:nvPr>
            <p:extLst>
              <p:ext uri="{D42A27DB-BD31-4B8C-83A1-F6EECF244321}">
                <p14:modId xmlns:p14="http://schemas.microsoft.com/office/powerpoint/2010/main" val="2784322002"/>
              </p:ext>
            </p:extLst>
          </p:nvPr>
        </p:nvGraphicFramePr>
        <p:xfrm>
          <a:off x="1814731" y="914400"/>
          <a:ext cx="7371471" cy="346065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61625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2BBA4-5C22-E8C8-8701-66624ADBB216}"/>
              </a:ext>
            </a:extLst>
          </p:cNvPr>
          <p:cNvSpPr>
            <a:spLocks noGrp="1"/>
          </p:cNvSpPr>
          <p:nvPr>
            <p:ph type="title"/>
          </p:nvPr>
        </p:nvSpPr>
        <p:spPr>
          <a:xfrm>
            <a:off x="1294362" y="129932"/>
            <a:ext cx="9603275" cy="548640"/>
          </a:xfrm>
        </p:spPr>
        <p:txBody>
          <a:bodyPr>
            <a:normAutofit/>
          </a:bodyPr>
          <a:lstStyle/>
          <a:p>
            <a:r>
              <a:rPr lang="en-GB" dirty="0">
                <a:solidFill>
                  <a:srgbClr val="002060"/>
                </a:solidFill>
              </a:rPr>
              <a:t> Gender  </a:t>
            </a:r>
            <a:endParaRPr lang="en-NG" dirty="0"/>
          </a:p>
        </p:txBody>
      </p:sp>
      <p:graphicFrame>
        <p:nvGraphicFramePr>
          <p:cNvPr id="3" name="Chart 2">
            <a:extLst>
              <a:ext uri="{FF2B5EF4-FFF2-40B4-BE49-F238E27FC236}">
                <a16:creationId xmlns:a16="http://schemas.microsoft.com/office/drawing/2014/main" id="{2E7C7F8A-9EF5-B6C2-61E5-2BAF9D29D4C1}"/>
              </a:ext>
            </a:extLst>
          </p:cNvPr>
          <p:cNvGraphicFramePr>
            <a:graphicFrameLocks/>
          </p:cNvGraphicFramePr>
          <p:nvPr>
            <p:extLst>
              <p:ext uri="{D42A27DB-BD31-4B8C-83A1-F6EECF244321}">
                <p14:modId xmlns:p14="http://schemas.microsoft.com/office/powerpoint/2010/main" val="1700956866"/>
              </p:ext>
            </p:extLst>
          </p:nvPr>
        </p:nvGraphicFramePr>
        <p:xfrm>
          <a:off x="3137095" y="1167619"/>
          <a:ext cx="6147581" cy="3559126"/>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B59FA144-728E-799D-C5C8-89A04FFEED45}"/>
              </a:ext>
            </a:extLst>
          </p:cNvPr>
          <p:cNvSpPr txBox="1"/>
          <p:nvPr/>
        </p:nvSpPr>
        <p:spPr>
          <a:xfrm>
            <a:off x="492370" y="5156200"/>
            <a:ext cx="11507372" cy="584775"/>
          </a:xfrm>
          <a:prstGeom prst="rect">
            <a:avLst/>
          </a:prstGeom>
          <a:noFill/>
        </p:spPr>
        <p:txBody>
          <a:bodyPr wrap="square">
            <a:spAutoFit/>
          </a:bodyPr>
          <a:lstStyle/>
          <a:p>
            <a:r>
              <a:rPr lang="en-US" sz="3200" dirty="0">
                <a:solidFill>
                  <a:srgbClr val="002060"/>
                </a:solidFill>
              </a:rPr>
              <a:t>The company has more males (58%) than females (42%). </a:t>
            </a:r>
            <a:endParaRPr lang="en-NG" sz="3200" dirty="0">
              <a:solidFill>
                <a:srgbClr val="002060"/>
              </a:solidFill>
            </a:endParaRPr>
          </a:p>
        </p:txBody>
      </p:sp>
    </p:spTree>
    <p:extLst>
      <p:ext uri="{BB962C8B-B14F-4D97-AF65-F5344CB8AC3E}">
        <p14:creationId xmlns:p14="http://schemas.microsoft.com/office/powerpoint/2010/main" val="347284992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CDCE0"/>
      </a:lt2>
      <a:accent1>
        <a:srgbClr val="415588"/>
      </a:accent1>
      <a:accent2>
        <a:srgbClr val="4294B6"/>
      </a:accent2>
      <a:accent3>
        <a:srgbClr val="087D7C"/>
      </a:accent3>
      <a:accent4>
        <a:srgbClr val="2CB663"/>
      </a:accent4>
      <a:accent5>
        <a:srgbClr val="DF8822"/>
      </a:accent5>
      <a:accent6>
        <a:srgbClr val="BC410A"/>
      </a:accent6>
      <a:hlink>
        <a:srgbClr val="5977C4"/>
      </a:hlink>
      <a:folHlink>
        <a:srgbClr val="A1A9BF"/>
      </a:folHlink>
    </a:clrScheme>
    <a:fontScheme name="Gallery">
      <a:majorFont>
        <a:latin typeface="Century Gothic" panose="020B0502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E050AC27-895F-4B90-991D-A6818FC89AB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2.xml><?xml version="1.0" encoding="utf-8"?>
<ds:datastoreItem xmlns:ds="http://schemas.openxmlformats.org/officeDocument/2006/customXml" ds:itemID="{6F4F4D41-822D-40F2-A7AC-E4E6CB36CA7A}">
  <ds:schemaRefs>
    <ds:schemaRef ds:uri="http://schemas.microsoft.com/office/infopath/2007/PartnerControls"/>
    <ds:schemaRef ds:uri="http://purl.org/dc/terms/"/>
    <ds:schemaRef ds:uri="http://purl.org/dc/elements/1.1/"/>
    <ds:schemaRef ds:uri="230e9df3-be65-4c73-a93b-d1236ebd677e"/>
    <ds:schemaRef ds:uri="http://schemas.openxmlformats.org/package/2006/metadata/core-properties"/>
    <ds:schemaRef ds:uri="71af3243-3dd4-4a8d-8c0d-dd76da1f02a5"/>
    <ds:schemaRef ds:uri="http://schemas.microsoft.com/office/2006/documentManagement/types"/>
    <ds:schemaRef ds:uri="http://www.w3.org/XML/1998/namespace"/>
    <ds:schemaRef ds:uri="16c05727-aa75-4e4a-9b5f-8a80a1165891"/>
    <ds:schemaRef ds:uri="http://schemas.microsoft.com/sharepoint/v3"/>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Gallery</Template>
  <TotalTime>4014</TotalTime>
  <Words>840</Words>
  <Application>Microsoft Office PowerPoint</Application>
  <PresentationFormat>Widescreen</PresentationFormat>
  <Paragraphs>201</Paragraphs>
  <Slides>33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Century Gothic</vt:lpstr>
      <vt:lpstr>Symbol</vt:lpstr>
      <vt:lpstr>Times New Roman</vt:lpstr>
      <vt:lpstr>Gallery</vt:lpstr>
      <vt:lpstr>The Drive for Improvement</vt:lpstr>
      <vt:lpstr>Quote that reflects this approach… “ It's a small step towards progress, but a significant leap for overall performance. .”</vt:lpstr>
      <vt:lpstr>ACTION</vt:lpstr>
      <vt:lpstr>PowerPoint Presentation</vt:lpstr>
      <vt:lpstr>Objectives</vt:lpstr>
      <vt:lpstr>Summary</vt:lpstr>
      <vt:lpstr>Age </vt:lpstr>
      <vt:lpstr>Department </vt:lpstr>
      <vt:lpstr> Gender  </vt:lpstr>
      <vt:lpstr>Performance  </vt:lpstr>
      <vt:lpstr>Satisfaction   </vt:lpstr>
      <vt:lpstr>Attrition </vt:lpstr>
      <vt:lpstr>Salary by department</vt:lpstr>
      <vt:lpstr>Salary by role</vt:lpstr>
      <vt:lpstr>Average year of service by average year of rating</vt:lpstr>
      <vt:lpstr>Demography – Age </vt:lpstr>
      <vt:lpstr>Demography – Gender </vt:lpstr>
      <vt:lpstr>Performance </vt:lpstr>
      <vt:lpstr>Satisfaction </vt:lpstr>
      <vt:lpstr>Satisfaction </vt:lpstr>
      <vt:lpstr>Satisfaction </vt:lpstr>
      <vt:lpstr>Attrition </vt:lpstr>
      <vt:lpstr>Attrition </vt:lpstr>
      <vt:lpstr>Salary </vt:lpstr>
      <vt:lpstr>Salary </vt:lpstr>
      <vt:lpstr>Year of service</vt:lpstr>
      <vt:lpstr>Year of service</vt:lpstr>
      <vt:lpstr>PowerPoint Presentation</vt:lpstr>
      <vt:lpstr>PowerPoint Presentation</vt:lpstr>
      <vt:lpstr>Recommendation </vt:lpstr>
      <vt:lpstr>Recommendation </vt:lpstr>
      <vt:lpstr>Q/A</vt:lpstr>
      <vt:lpstr>Presented By Taiwo Ige  08067201865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Taiwo IGE</dc:creator>
  <cp:lastModifiedBy>Taiwo IGE</cp:lastModifiedBy>
  <cp:revision>6</cp:revision>
  <dcterms:created xsi:type="dcterms:W3CDTF">2024-08-27T11:36:26Z</dcterms:created>
  <dcterms:modified xsi:type="dcterms:W3CDTF">2024-08-31T09:13:31Z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